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347" r:id="rId3"/>
    <p:sldId id="290" r:id="rId4"/>
    <p:sldId id="348" r:id="rId5"/>
    <p:sldId id="349" r:id="rId6"/>
    <p:sldId id="350" r:id="rId7"/>
    <p:sldId id="351" r:id="rId8"/>
    <p:sldId id="352" r:id="rId9"/>
    <p:sldId id="326" r:id="rId10"/>
    <p:sldId id="353" r:id="rId11"/>
    <p:sldId id="346" r:id="rId12"/>
    <p:sldId id="354" r:id="rId13"/>
    <p:sldId id="356" r:id="rId14"/>
    <p:sldId id="357" r:id="rId15"/>
    <p:sldId id="355" r:id="rId16"/>
    <p:sldId id="361" r:id="rId17"/>
    <p:sldId id="362" r:id="rId18"/>
    <p:sldId id="363" r:id="rId19"/>
    <p:sldId id="364" r:id="rId20"/>
    <p:sldId id="36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3E882CA-A86C-9847-87A3-A6F0E833C233}">
          <p14:sldIdLst>
            <p14:sldId id="256"/>
            <p14:sldId id="347"/>
            <p14:sldId id="290"/>
            <p14:sldId id="348"/>
            <p14:sldId id="349"/>
            <p14:sldId id="350"/>
            <p14:sldId id="351"/>
            <p14:sldId id="352"/>
            <p14:sldId id="326"/>
            <p14:sldId id="353"/>
            <p14:sldId id="346"/>
            <p14:sldId id="354"/>
            <p14:sldId id="356"/>
            <p14:sldId id="357"/>
            <p14:sldId id="355"/>
          </p14:sldIdLst>
        </p14:section>
        <p14:section name="Untitled Section" id="{F1EEB00A-5C2E-D142-AE66-F18C6C7A681F}">
          <p14:sldIdLst>
            <p14:sldId id="361"/>
            <p14:sldId id="362"/>
            <p14:sldId id="363"/>
            <p14:sldId id="364"/>
            <p14:sldId id="3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E5E5E"/>
    <a:srgbClr val="F49019"/>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46"/>
    <p:restoredTop sz="86551"/>
  </p:normalViewPr>
  <p:slideViewPr>
    <p:cSldViewPr snapToGrid="0" snapToObjects="1">
      <p:cViewPr varScale="1">
        <p:scale>
          <a:sx n="112" d="100"/>
          <a:sy n="112" d="100"/>
        </p:scale>
        <p:origin x="1424"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2.tiff>
</file>

<file path=ppt/media/image3.png>
</file>

<file path=ppt/media/image4.jp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AC5C05-10A0-2F47-9D89-9746E887AFAC}" type="datetimeFigureOut">
              <a:rPr lang="en-US" smtClean="0"/>
              <a:t>3/1/18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222384-523E-B54B-8DC0-0F7F117E39B5}" type="slidenum">
              <a:rPr lang="en-US" smtClean="0"/>
              <a:t>‹#›</a:t>
            </a:fld>
            <a:endParaRPr lang="en-US"/>
          </a:p>
        </p:txBody>
      </p:sp>
    </p:spTree>
    <p:extLst>
      <p:ext uri="{BB962C8B-B14F-4D97-AF65-F5344CB8AC3E}">
        <p14:creationId xmlns:p14="http://schemas.microsoft.com/office/powerpoint/2010/main" val="1305046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 my name is </a:t>
            </a:r>
            <a:r>
              <a:rPr lang="en-US" dirty="0" err="1"/>
              <a:t>alessio</a:t>
            </a:r>
            <a:r>
              <a:rPr lang="en-US" dirty="0"/>
              <a:t> </a:t>
            </a:r>
            <a:r>
              <a:rPr lang="en-US" dirty="0" err="1"/>
              <a:t>bonti</a:t>
            </a:r>
            <a:r>
              <a:rPr lang="en-US" dirty="0"/>
              <a:t> </a:t>
            </a:r>
          </a:p>
          <a:p>
            <a:r>
              <a:rPr lang="en-US" dirty="0"/>
              <a:t>Today</a:t>
            </a:r>
            <a:r>
              <a:rPr lang="en-US" baseline="0" dirty="0"/>
              <a:t> I will talk about “from </a:t>
            </a:r>
            <a:r>
              <a:rPr lang="en-US" baseline="0" dirty="0" err="1"/>
              <a:t>commonuties</a:t>
            </a:r>
            <a:r>
              <a:rPr lang="en-US" baseline="0" dirty="0"/>
              <a:t> to Blockchain sharing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a:t>
            </a:fld>
            <a:endParaRPr lang="en-US"/>
          </a:p>
        </p:txBody>
      </p:sp>
    </p:spTree>
    <p:extLst>
      <p:ext uri="{BB962C8B-B14F-4D97-AF65-F5344CB8AC3E}">
        <p14:creationId xmlns:p14="http://schemas.microsoft.com/office/powerpoint/2010/main" val="1459868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use block chain </a:t>
            </a:r>
          </a:p>
          <a:p>
            <a:r>
              <a:rPr lang="en-US" dirty="0"/>
              <a:t>To redefine</a:t>
            </a:r>
            <a:r>
              <a:rPr lang="en-US" baseline="0" dirty="0"/>
              <a:t> trust</a:t>
            </a:r>
          </a:p>
          <a:p>
            <a:r>
              <a:rPr lang="en-US" baseline="0" dirty="0"/>
              <a:t>In order to empower people</a:t>
            </a:r>
          </a:p>
          <a:p>
            <a:r>
              <a:rPr lang="en-US" baseline="0" dirty="0"/>
              <a:t>To reinvent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11</a:t>
            </a:fld>
            <a:endParaRPr lang="en-US"/>
          </a:p>
        </p:txBody>
      </p:sp>
    </p:spTree>
    <p:extLst>
      <p:ext uri="{BB962C8B-B14F-4D97-AF65-F5344CB8AC3E}">
        <p14:creationId xmlns:p14="http://schemas.microsoft.com/office/powerpoint/2010/main" val="2361269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use block chain </a:t>
            </a:r>
          </a:p>
          <a:p>
            <a:r>
              <a:rPr lang="en-US" dirty="0"/>
              <a:t>To redefine</a:t>
            </a:r>
            <a:r>
              <a:rPr lang="en-US" baseline="0" dirty="0"/>
              <a:t> trust</a:t>
            </a:r>
          </a:p>
          <a:p>
            <a:r>
              <a:rPr lang="en-US" baseline="0" dirty="0"/>
              <a:t>In order to empower people</a:t>
            </a:r>
          </a:p>
          <a:p>
            <a:r>
              <a:rPr lang="en-US" baseline="0" dirty="0"/>
              <a:t>To reinvent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12</a:t>
            </a:fld>
            <a:endParaRPr lang="en-US"/>
          </a:p>
        </p:txBody>
      </p:sp>
    </p:spTree>
    <p:extLst>
      <p:ext uri="{BB962C8B-B14F-4D97-AF65-F5344CB8AC3E}">
        <p14:creationId xmlns:p14="http://schemas.microsoft.com/office/powerpoint/2010/main" val="4013491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13</a:t>
            </a:fld>
            <a:endParaRPr lang="en-US"/>
          </a:p>
        </p:txBody>
      </p:sp>
    </p:spTree>
    <p:extLst>
      <p:ext uri="{BB962C8B-B14F-4D97-AF65-F5344CB8AC3E}">
        <p14:creationId xmlns:p14="http://schemas.microsoft.com/office/powerpoint/2010/main" val="4130141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14</a:t>
            </a:fld>
            <a:endParaRPr lang="en-US"/>
          </a:p>
        </p:txBody>
      </p:sp>
    </p:spTree>
    <p:extLst>
      <p:ext uri="{BB962C8B-B14F-4D97-AF65-F5344CB8AC3E}">
        <p14:creationId xmlns:p14="http://schemas.microsoft.com/office/powerpoint/2010/main" val="529586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use block chain </a:t>
            </a:r>
          </a:p>
          <a:p>
            <a:r>
              <a:rPr lang="en-US" dirty="0"/>
              <a:t>To redefine</a:t>
            </a:r>
            <a:r>
              <a:rPr lang="en-US" baseline="0" dirty="0"/>
              <a:t> trust</a:t>
            </a:r>
          </a:p>
          <a:p>
            <a:r>
              <a:rPr lang="en-US" baseline="0" dirty="0"/>
              <a:t>In order to empower people</a:t>
            </a:r>
          </a:p>
          <a:p>
            <a:r>
              <a:rPr lang="en-US" baseline="0" dirty="0"/>
              <a:t>To reinvent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20</a:t>
            </a:fld>
            <a:endParaRPr lang="en-US"/>
          </a:p>
        </p:txBody>
      </p:sp>
    </p:spTree>
    <p:extLst>
      <p:ext uri="{BB962C8B-B14F-4D97-AF65-F5344CB8AC3E}">
        <p14:creationId xmlns:p14="http://schemas.microsoft.com/office/powerpoint/2010/main" val="2401400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a:t>
            </a:r>
            <a:r>
              <a:rPr lang="en-US" baseline="0" dirty="0"/>
              <a:t> is my current research focus, both scientifically and also from an industry </a:t>
            </a:r>
            <a:r>
              <a:rPr lang="en-US" baseline="0" dirty="0" err="1"/>
              <a:t>persespecitve</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3</a:t>
            </a:fld>
            <a:endParaRPr lang="en-US"/>
          </a:p>
        </p:txBody>
      </p:sp>
    </p:spTree>
    <p:extLst>
      <p:ext uri="{BB962C8B-B14F-4D97-AF65-F5344CB8AC3E}">
        <p14:creationId xmlns:p14="http://schemas.microsoft.com/office/powerpoint/2010/main" val="164866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4</a:t>
            </a:fld>
            <a:endParaRPr lang="en-US"/>
          </a:p>
        </p:txBody>
      </p:sp>
    </p:spTree>
    <p:extLst>
      <p:ext uri="{BB962C8B-B14F-4D97-AF65-F5344CB8AC3E}">
        <p14:creationId xmlns:p14="http://schemas.microsoft.com/office/powerpoint/2010/main" val="4288601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5</a:t>
            </a:fld>
            <a:endParaRPr lang="en-US"/>
          </a:p>
        </p:txBody>
      </p:sp>
    </p:spTree>
    <p:extLst>
      <p:ext uri="{BB962C8B-B14F-4D97-AF65-F5344CB8AC3E}">
        <p14:creationId xmlns:p14="http://schemas.microsoft.com/office/powerpoint/2010/main" val="3928629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6</a:t>
            </a:fld>
            <a:endParaRPr lang="en-US"/>
          </a:p>
        </p:txBody>
      </p:sp>
    </p:spTree>
    <p:extLst>
      <p:ext uri="{BB962C8B-B14F-4D97-AF65-F5344CB8AC3E}">
        <p14:creationId xmlns:p14="http://schemas.microsoft.com/office/powerpoint/2010/main" val="3390813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7</a:t>
            </a:fld>
            <a:endParaRPr lang="en-US"/>
          </a:p>
        </p:txBody>
      </p:sp>
    </p:spTree>
    <p:extLst>
      <p:ext uri="{BB962C8B-B14F-4D97-AF65-F5344CB8AC3E}">
        <p14:creationId xmlns:p14="http://schemas.microsoft.com/office/powerpoint/2010/main" val="1427035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something about</a:t>
            </a:r>
            <a:r>
              <a:rPr lang="en-US" baseline="0" dirty="0"/>
              <a:t> me</a:t>
            </a:r>
          </a:p>
          <a:p>
            <a:r>
              <a:rPr lang="en-US" baseline="0" dirty="0"/>
              <a:t>I spent 8 years studying at Deakin  and I currently work for IBM Research</a:t>
            </a:r>
          </a:p>
          <a:p>
            <a:r>
              <a:rPr lang="en-US" baseline="0" dirty="0"/>
              <a:t>I am a research software engineer and among things I </a:t>
            </a:r>
            <a:r>
              <a:rPr lang="en-US" baseline="0" dirty="0" err="1"/>
              <a:t>contriubte</a:t>
            </a:r>
            <a:r>
              <a:rPr lang="en-US" baseline="0" dirty="0"/>
              <a:t> to scientific activities, patens , develop software and lead client engagements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8</a:t>
            </a:fld>
            <a:endParaRPr lang="en-US"/>
          </a:p>
        </p:txBody>
      </p:sp>
    </p:spTree>
    <p:extLst>
      <p:ext uri="{BB962C8B-B14F-4D97-AF65-F5344CB8AC3E}">
        <p14:creationId xmlns:p14="http://schemas.microsoft.com/office/powerpoint/2010/main" val="2315423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use block chain </a:t>
            </a:r>
          </a:p>
          <a:p>
            <a:r>
              <a:rPr lang="en-US" dirty="0"/>
              <a:t>To redefine</a:t>
            </a:r>
            <a:r>
              <a:rPr lang="en-US" baseline="0" dirty="0"/>
              <a:t> trust</a:t>
            </a:r>
          </a:p>
          <a:p>
            <a:r>
              <a:rPr lang="en-US" baseline="0" dirty="0"/>
              <a:t>In order to empower people</a:t>
            </a:r>
          </a:p>
          <a:p>
            <a:r>
              <a:rPr lang="en-US" baseline="0" dirty="0"/>
              <a:t>To reinvent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9</a:t>
            </a:fld>
            <a:endParaRPr lang="en-US"/>
          </a:p>
        </p:txBody>
      </p:sp>
    </p:spTree>
    <p:extLst>
      <p:ext uri="{BB962C8B-B14F-4D97-AF65-F5344CB8AC3E}">
        <p14:creationId xmlns:p14="http://schemas.microsoft.com/office/powerpoint/2010/main" val="949554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use block chain </a:t>
            </a:r>
          </a:p>
          <a:p>
            <a:r>
              <a:rPr lang="en-US" dirty="0"/>
              <a:t>To redefine</a:t>
            </a:r>
            <a:r>
              <a:rPr lang="en-US" baseline="0" dirty="0"/>
              <a:t> trust</a:t>
            </a:r>
          </a:p>
          <a:p>
            <a:r>
              <a:rPr lang="en-US" baseline="0" dirty="0"/>
              <a:t>In order to empower people</a:t>
            </a:r>
          </a:p>
          <a:p>
            <a:r>
              <a:rPr lang="en-US" baseline="0" dirty="0"/>
              <a:t>To reinvent economies</a:t>
            </a:r>
            <a:endParaRPr lang="en-US" dirty="0"/>
          </a:p>
        </p:txBody>
      </p:sp>
      <p:sp>
        <p:nvSpPr>
          <p:cNvPr id="4" name="Slide Number Placeholder 3"/>
          <p:cNvSpPr>
            <a:spLocks noGrp="1"/>
          </p:cNvSpPr>
          <p:nvPr>
            <p:ph type="sldNum" sz="quarter" idx="10"/>
          </p:nvPr>
        </p:nvSpPr>
        <p:spPr/>
        <p:txBody>
          <a:bodyPr/>
          <a:lstStyle/>
          <a:p>
            <a:fld id="{4A222384-523E-B54B-8DC0-0F7F117E39B5}" type="slidenum">
              <a:rPr lang="en-US" smtClean="0"/>
              <a:t>10</a:t>
            </a:fld>
            <a:endParaRPr lang="en-US"/>
          </a:p>
        </p:txBody>
      </p:sp>
    </p:spTree>
    <p:extLst>
      <p:ext uri="{BB962C8B-B14F-4D97-AF65-F5344CB8AC3E}">
        <p14:creationId xmlns:p14="http://schemas.microsoft.com/office/powerpoint/2010/main" val="2076559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853DAC2-6C74-B740-B7E1-6122037D6E09}"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748949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53DAC2-6C74-B740-B7E1-6122037D6E09}"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471660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3DAC2-6C74-B740-B7E1-6122037D6E09}"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842907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3DAC2-6C74-B740-B7E1-6122037D6E09}"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948401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853DAC2-6C74-B740-B7E1-6122037D6E09}"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984309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53DAC2-6C74-B740-B7E1-6122037D6E09}"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2015976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Cloud Computing Finger.jpg"/>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l="8778" t="392" r="11435" b="-392"/>
          <a:stretch/>
        </p:blipFill>
        <p:spPr>
          <a:xfrm>
            <a:off x="0" y="3159"/>
            <a:ext cx="12192000" cy="6966110"/>
          </a:xfrm>
          <a:prstGeom prst="rect">
            <a:avLst/>
          </a:prstGeom>
        </p:spPr>
      </p:pic>
      <p:sp>
        <p:nvSpPr>
          <p:cNvPr id="8" name="Rectangle 7">
            <a:extLst>
              <a:ext uri="{FF2B5EF4-FFF2-40B4-BE49-F238E27FC236}">
                <a16:creationId xmlns:a16="http://schemas.microsoft.com/office/drawing/2014/main" id="{4DB93B5F-108F-8D41-92B8-A8C90CB8D3CA}"/>
              </a:ext>
            </a:extLst>
          </p:cNvPr>
          <p:cNvSpPr/>
          <p:nvPr userDrawn="1"/>
        </p:nvSpPr>
        <p:spPr>
          <a:xfrm>
            <a:off x="0" y="-1"/>
            <a:ext cx="12192002" cy="6969269"/>
          </a:xfrm>
          <a:prstGeom prst="rect">
            <a:avLst/>
          </a:prstGeom>
          <a:solidFill>
            <a:schemeClr val="tx1">
              <a:alpha val="4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0" y="2442153"/>
            <a:ext cx="12192000" cy="1470025"/>
          </a:xfrm>
          <a:solidFill>
            <a:srgbClr val="5E5E5E">
              <a:alpha val="40000"/>
            </a:srgbClr>
          </a:solidFill>
          <a:ln>
            <a:noFill/>
          </a:ln>
        </p:spPr>
        <p:txBody>
          <a:bodyPr>
            <a:normAutofit/>
          </a:bodyPr>
          <a:lstStyle>
            <a:lvl1pPr>
              <a:defRPr sz="3600" b="1" baseline="0">
                <a:solidFill>
                  <a:srgbClr val="F49019"/>
                </a:solidFill>
                <a:latin typeface="IBM Plex Sans" panose="020B0503050000000000" pitchFamily="34" charset="77"/>
                <a:cs typeface="IBM Plex Sans" panose="020B0503050000000000" pitchFamily="34" charset="77"/>
              </a:defRPr>
            </a:lvl1pPr>
          </a:lstStyle>
          <a:p>
            <a:r>
              <a:rPr lang="en-AU" dirty="0"/>
              <a:t>Cloud Computing</a:t>
            </a:r>
            <a:br>
              <a:rPr lang="en-AU" dirty="0"/>
            </a:br>
            <a:r>
              <a:rPr lang="en-AU" dirty="0"/>
              <a:t>Application Design and Development </a:t>
            </a:r>
            <a:endParaRPr lang="en-US" dirty="0"/>
          </a:p>
        </p:txBody>
      </p:sp>
      <p:sp>
        <p:nvSpPr>
          <p:cNvPr id="3" name="Subtitle 2"/>
          <p:cNvSpPr>
            <a:spLocks noGrp="1"/>
          </p:cNvSpPr>
          <p:nvPr>
            <p:ph type="subTitle" idx="1"/>
          </p:nvPr>
        </p:nvSpPr>
        <p:spPr>
          <a:xfrm>
            <a:off x="0" y="5100108"/>
            <a:ext cx="12192000" cy="1077383"/>
          </a:xfrm>
          <a:solidFill>
            <a:srgbClr val="FFFFFF">
              <a:alpha val="30000"/>
            </a:srgbClr>
          </a:solidFill>
        </p:spPr>
        <p:txBody>
          <a:bodyPr/>
          <a:lstStyle>
            <a:lvl1pPr marL="0" indent="0" algn="ctr">
              <a:buNone/>
              <a:defRPr lang="en-AU" sz="3200" kern="1200" baseline="0">
                <a:solidFill>
                  <a:schemeClr val="bg1"/>
                </a:solidFill>
                <a:latin typeface="IBM Plex Sans" panose="020B0503050000000000" pitchFamily="34" charset="77"/>
                <a:ea typeface="+mj-ea"/>
                <a:cs typeface="IBM Plex Sans" panose="020B0503050000000000"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bg1"/>
                </a:solidFill>
              </a:defRPr>
            </a:lvl1pPr>
          </a:lstStyle>
          <a:p>
            <a:fld id="{BC0A7EC1-DA74-C642-A047-4E863ED06FE2}" type="datetime1">
              <a:rPr lang="en-US" smtClean="0"/>
              <a:pPr/>
              <a:t>3/1/18</a:t>
            </a:fld>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BBE0A389-EB18-824A-A5ED-72ACC9A7FB5D}" type="slidenum">
              <a:rPr lang="en-AU" smtClean="0"/>
              <a:pPr/>
              <a:t>‹#›</a:t>
            </a:fld>
            <a:endParaRPr lang="en-AU"/>
          </a:p>
        </p:txBody>
      </p:sp>
    </p:spTree>
    <p:extLst>
      <p:ext uri="{BB962C8B-B14F-4D97-AF65-F5344CB8AC3E}">
        <p14:creationId xmlns:p14="http://schemas.microsoft.com/office/powerpoint/2010/main" val="2285869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853DAC2-6C74-B740-B7E1-6122037D6E09}"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674915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53DAC2-6C74-B740-B7E1-6122037D6E09}" type="datetimeFigureOut">
              <a:rPr lang="en-US" smtClean="0"/>
              <a:t>3/1/18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081667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853DAC2-6C74-B740-B7E1-6122037D6E09}" type="datetimeFigureOut">
              <a:rPr lang="en-US" smtClean="0"/>
              <a:t>3/1/18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41B509-2AE8-694A-B9B8-1A27665A3D3D}" type="slidenum">
              <a:rPr lang="en-US" smtClean="0"/>
              <a:t>‹#›</a:t>
            </a:fld>
            <a:endParaRPr lang="en-US"/>
          </a:p>
        </p:txBody>
      </p:sp>
      <p:pic>
        <p:nvPicPr>
          <p:cNvPr id="7" name="Picture 6">
            <a:extLst>
              <a:ext uri="{FF2B5EF4-FFF2-40B4-BE49-F238E27FC236}">
                <a16:creationId xmlns:a16="http://schemas.microsoft.com/office/drawing/2014/main" id="{6F82CCDA-63BA-804A-A3C7-1CCDB802A837}"/>
              </a:ext>
            </a:extLst>
          </p:cNvPr>
          <p:cNvPicPr>
            <a:picLocks noChangeAspect="1"/>
          </p:cNvPicPr>
          <p:nvPr userDrawn="1"/>
        </p:nvPicPr>
        <p:blipFill>
          <a:blip r:embed="rId2">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8" name="Picture 7">
            <a:extLst>
              <a:ext uri="{FF2B5EF4-FFF2-40B4-BE49-F238E27FC236}">
                <a16:creationId xmlns:a16="http://schemas.microsoft.com/office/drawing/2014/main" id="{CF00052B-E62B-9E40-8C36-D611A7A0A678}"/>
              </a:ext>
            </a:extLst>
          </p:cNvPr>
          <p:cNvPicPr>
            <a:picLocks noChangeAspect="1"/>
          </p:cNvPicPr>
          <p:nvPr userDrawn="1"/>
        </p:nvPicPr>
        <p:blipFill>
          <a:blip r:embed="rId2">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pic>
        <p:nvPicPr>
          <p:cNvPr id="9" name="Picture 8">
            <a:extLst>
              <a:ext uri="{FF2B5EF4-FFF2-40B4-BE49-F238E27FC236}">
                <a16:creationId xmlns:a16="http://schemas.microsoft.com/office/drawing/2014/main" id="{0116599E-A3BE-684D-9AAE-3A749DEE0DCE}"/>
              </a:ext>
            </a:extLst>
          </p:cNvPr>
          <p:cNvPicPr>
            <a:picLocks noChangeAspect="1"/>
          </p:cNvPicPr>
          <p:nvPr userDrawn="1"/>
        </p:nvPicPr>
        <p:blipFill>
          <a:blip r:embed="rId2">
            <a:duotone>
              <a:schemeClr val="accent2">
                <a:shade val="45000"/>
                <a:satMod val="135000"/>
              </a:schemeClr>
              <a:prstClr val="white"/>
            </a:duotone>
          </a:blip>
          <a:stretch>
            <a:fillRect/>
          </a:stretch>
        </p:blipFill>
        <p:spPr>
          <a:xfrm>
            <a:off x="10483272" y="-78148"/>
            <a:ext cx="2654300" cy="1765300"/>
          </a:xfrm>
          <a:prstGeom prst="rect">
            <a:avLst/>
          </a:prstGeom>
          <a:noFill/>
          <a:ln>
            <a:noFill/>
          </a:ln>
        </p:spPr>
      </p:pic>
      <p:sp>
        <p:nvSpPr>
          <p:cNvPr id="11" name="Title 10">
            <a:extLst>
              <a:ext uri="{FF2B5EF4-FFF2-40B4-BE49-F238E27FC236}">
                <a16:creationId xmlns:a16="http://schemas.microsoft.com/office/drawing/2014/main" id="{BD238B63-2726-9345-AB21-4FC99360B350}"/>
              </a:ext>
            </a:extLst>
          </p:cNvPr>
          <p:cNvSpPr>
            <a:spLocks noGrp="1"/>
          </p:cNvSpPr>
          <p:nvPr>
            <p:ph type="title"/>
          </p:nvPr>
        </p:nvSpPr>
        <p:spPr/>
        <p:txBody>
          <a:bodyPr>
            <a:normAutofit/>
          </a:bodyPr>
          <a:lstStyle>
            <a:lvl1pPr>
              <a:defRPr sz="5400"/>
            </a:lvl1pPr>
          </a:lstStyle>
          <a:p>
            <a:r>
              <a:rPr lang="en-US" dirty="0"/>
              <a:t>Click to edit Master title style</a:t>
            </a:r>
          </a:p>
        </p:txBody>
      </p:sp>
      <p:sp>
        <p:nvSpPr>
          <p:cNvPr id="13" name="Text Placeholder 12">
            <a:extLst>
              <a:ext uri="{FF2B5EF4-FFF2-40B4-BE49-F238E27FC236}">
                <a16:creationId xmlns:a16="http://schemas.microsoft.com/office/drawing/2014/main" id="{AB93C03B-1266-044B-BA57-790DEA4C2BAE}"/>
              </a:ext>
            </a:extLst>
          </p:cNvPr>
          <p:cNvSpPr>
            <a:spLocks noGrp="1"/>
          </p:cNvSpPr>
          <p:nvPr>
            <p:ph type="body" sz="quarter" idx="13"/>
          </p:nvPr>
        </p:nvSpPr>
        <p:spPr>
          <a:xfrm>
            <a:off x="835314" y="1674813"/>
            <a:ext cx="10515600" cy="4332287"/>
          </a:xfrm>
        </p:spPr>
        <p:txBody>
          <a:bodyPr/>
          <a:lstStyle>
            <a:lvl1pPr>
              <a:defRPr sz="4000"/>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9995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53DAC2-6C74-B740-B7E1-6122037D6E09}" type="datetimeFigureOut">
              <a:rPr lang="en-US" smtClean="0"/>
              <a:t>3/1/18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57942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53DAC2-6C74-B740-B7E1-6122037D6E09}"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41B509-2AE8-694A-B9B8-1A27665A3D3D}" type="slidenum">
              <a:rPr lang="en-US" smtClean="0"/>
              <a:t>‹#›</a:t>
            </a:fld>
            <a:endParaRPr lang="en-US"/>
          </a:p>
        </p:txBody>
      </p:sp>
    </p:spTree>
    <p:extLst>
      <p:ext uri="{BB962C8B-B14F-4D97-AF65-F5344CB8AC3E}">
        <p14:creationId xmlns:p14="http://schemas.microsoft.com/office/powerpoint/2010/main" val="1025791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121920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53DAC2-6C74-B740-B7E1-6122037D6E09}" type="datetimeFigureOut">
              <a:rPr lang="en-US" smtClean="0"/>
              <a:t>3/1/18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41B509-2AE8-694A-B9B8-1A27665A3D3D}" type="slidenum">
              <a:rPr lang="en-US" smtClean="0"/>
              <a:t>‹#›</a:t>
            </a:fld>
            <a:endParaRPr lang="en-US"/>
          </a:p>
        </p:txBody>
      </p:sp>
    </p:spTree>
    <p:extLst>
      <p:ext uri="{BB962C8B-B14F-4D97-AF65-F5344CB8AC3E}">
        <p14:creationId xmlns:p14="http://schemas.microsoft.com/office/powerpoint/2010/main" val="1688882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1" kern="1200">
          <a:solidFill>
            <a:srgbClr val="F49019"/>
          </a:solidFill>
          <a:latin typeface="IBM Plex Sans" panose="020B0503050000000000" pitchFamily="34" charset="77"/>
          <a:ea typeface="+mj-ea"/>
          <a:cs typeface="+mj-cs"/>
        </a:defRPr>
      </a:lvl1pPr>
    </p:titleStyle>
    <p:bodyStyle>
      <a:lvl1pPr marL="228600" indent="-228600" algn="l" defTabSz="914400" rtl="0" eaLnBrk="1" latinLnBrk="0" hangingPunct="1">
        <a:lnSpc>
          <a:spcPct val="90000"/>
        </a:lnSpc>
        <a:spcBef>
          <a:spcPts val="1000"/>
        </a:spcBef>
        <a:buClr>
          <a:schemeClr val="accent1">
            <a:lumMod val="20000"/>
            <a:lumOff val="80000"/>
          </a:schemeClr>
        </a:buClr>
        <a:buFont typeface="AppleColorEmoji" pitchFamily="2" charset="0"/>
        <a:buChar char="☁️"/>
        <a:defRPr sz="4800" b="1" kern="1200">
          <a:solidFill>
            <a:srgbClr val="5E5E5E"/>
          </a:solidFill>
          <a:latin typeface="IBM Plex Sans" panose="020B0503050000000000" pitchFamily="34" charset="77"/>
          <a:ea typeface="+mn-ea"/>
          <a:cs typeface="+mn-cs"/>
        </a:defRPr>
      </a:lvl1pPr>
      <a:lvl2pPr marL="685800" indent="-228600" algn="l" defTabSz="914400" rtl="0" eaLnBrk="1" latinLnBrk="0" hangingPunct="1">
        <a:lnSpc>
          <a:spcPct val="90000"/>
        </a:lnSpc>
        <a:spcBef>
          <a:spcPts val="500"/>
        </a:spcBef>
        <a:buClr>
          <a:schemeClr val="accent1">
            <a:lumMod val="20000"/>
            <a:lumOff val="80000"/>
          </a:schemeClr>
        </a:buClr>
        <a:buFont typeface="AppleColorEmoji" pitchFamily="2" charset="0"/>
        <a:buChar char="☁️"/>
        <a:defRPr sz="2400" kern="1200">
          <a:solidFill>
            <a:schemeClr val="tx1"/>
          </a:solidFill>
          <a:latin typeface="IBM Plex Sans" panose="020B0503050000000000" pitchFamily="34" charset="77"/>
          <a:ea typeface="+mn-ea"/>
          <a:cs typeface="+mn-cs"/>
        </a:defRPr>
      </a:lvl2pPr>
      <a:lvl3pPr marL="1143000" indent="-228600" algn="l" defTabSz="914400" rtl="0" eaLnBrk="1" latinLnBrk="0" hangingPunct="1">
        <a:lnSpc>
          <a:spcPct val="90000"/>
        </a:lnSpc>
        <a:spcBef>
          <a:spcPts val="500"/>
        </a:spcBef>
        <a:buClr>
          <a:schemeClr val="accent1">
            <a:lumMod val="20000"/>
            <a:lumOff val="80000"/>
          </a:schemeClr>
        </a:buClr>
        <a:buFont typeface="AppleColorEmoji" pitchFamily="2"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20000"/>
            <a:lumOff val="80000"/>
          </a:schemeClr>
        </a:buClr>
        <a:buFont typeface="AppleColorEmoji" pitchFamily="2"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20000"/>
            <a:lumOff val="80000"/>
          </a:schemeClr>
        </a:buClr>
        <a:buFont typeface="AppleColorEmoji" pitchFamily="2"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9019"/>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77970" y="2241170"/>
            <a:ext cx="13142156" cy="1097334"/>
          </a:xfrm>
        </p:spPr>
        <p:txBody>
          <a:bodyPr>
            <a:noAutofit/>
          </a:bodyPr>
          <a:lstStyle/>
          <a:p>
            <a:r>
              <a:rPr lang="en-US" sz="5400" dirty="0">
                <a:solidFill>
                  <a:schemeClr val="bg1"/>
                </a:solidFill>
                <a:latin typeface="IBM Plex Sans" charset="0"/>
                <a:ea typeface="IBM Plex Sans" charset="0"/>
                <a:cs typeface="IBM Plex Sans" charset="0"/>
              </a:rPr>
              <a:t>Welcome to SIT737</a:t>
            </a:r>
            <a:endParaRPr lang="en-US" sz="5400" b="1" dirty="0">
              <a:solidFill>
                <a:schemeClr val="bg1"/>
              </a:solidFill>
              <a:latin typeface="IBM Plex Sans" charset="0"/>
              <a:ea typeface="IBM Plex Sans" charset="0"/>
              <a:cs typeface="IBM Plex Sans" charset="0"/>
            </a:endParaRPr>
          </a:p>
        </p:txBody>
      </p:sp>
      <p:sp>
        <p:nvSpPr>
          <p:cNvPr id="3" name="TextBox 2"/>
          <p:cNvSpPr txBox="1"/>
          <p:nvPr/>
        </p:nvSpPr>
        <p:spPr>
          <a:xfrm>
            <a:off x="362606" y="996699"/>
            <a:ext cx="8564224" cy="707886"/>
          </a:xfrm>
          <a:prstGeom prst="rect">
            <a:avLst/>
          </a:prstGeom>
          <a:noFill/>
        </p:spPr>
        <p:txBody>
          <a:bodyPr wrap="square" rtlCol="0">
            <a:spAutoFit/>
          </a:bodyPr>
          <a:lstStyle/>
          <a:p>
            <a:r>
              <a:rPr lang="en-US" sz="4000" dirty="0">
                <a:solidFill>
                  <a:schemeClr val="bg1"/>
                </a:solidFill>
                <a:latin typeface="IBM Plex Sans" charset="0"/>
                <a:ea typeface="IBM Plex Sans" charset="0"/>
                <a:cs typeface="IBM Plex Sans" charset="0"/>
              </a:rPr>
              <a:t>Service Oriented Architecture</a:t>
            </a:r>
            <a:endParaRPr lang="en-US" sz="5400" dirty="0"/>
          </a:p>
        </p:txBody>
      </p:sp>
      <p:sp>
        <p:nvSpPr>
          <p:cNvPr id="6" name="Title 1">
            <a:extLst>
              <a:ext uri="{FF2B5EF4-FFF2-40B4-BE49-F238E27FC236}">
                <a16:creationId xmlns:a16="http://schemas.microsoft.com/office/drawing/2014/main" id="{EE334A75-3321-F44C-B12B-96E584A4E419}"/>
              </a:ext>
            </a:extLst>
          </p:cNvPr>
          <p:cNvSpPr txBox="1">
            <a:spLocks/>
          </p:cNvSpPr>
          <p:nvPr/>
        </p:nvSpPr>
        <p:spPr>
          <a:xfrm>
            <a:off x="6503670" y="5760666"/>
            <a:ext cx="5772158" cy="109733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chemeClr val="bg1"/>
                </a:solidFill>
                <a:latin typeface="IBM Plex Sans" charset="0"/>
                <a:ea typeface="IBM Plex Sans" charset="0"/>
                <a:cs typeface="IBM Plex Sans" charset="0"/>
              </a:rPr>
              <a:t>Dr. </a:t>
            </a:r>
            <a:r>
              <a:rPr lang="en-US" sz="2800" b="1" dirty="0" err="1">
                <a:solidFill>
                  <a:schemeClr val="bg1"/>
                </a:solidFill>
                <a:latin typeface="IBM Plex Sans" charset="0"/>
                <a:ea typeface="IBM Plex Sans" charset="0"/>
                <a:cs typeface="IBM Plex Sans" charset="0"/>
              </a:rPr>
              <a:t>Alessio</a:t>
            </a:r>
            <a:r>
              <a:rPr lang="en-US" sz="2800" b="1" dirty="0">
                <a:solidFill>
                  <a:schemeClr val="bg1"/>
                </a:solidFill>
                <a:latin typeface="IBM Plex Sans" charset="0"/>
                <a:ea typeface="IBM Plex Sans" charset="0"/>
                <a:cs typeface="IBM Plex Sans" charset="0"/>
              </a:rPr>
              <a:t> </a:t>
            </a:r>
            <a:r>
              <a:rPr lang="en-US" sz="2800" b="1" dirty="0" err="1">
                <a:solidFill>
                  <a:schemeClr val="bg1"/>
                </a:solidFill>
                <a:latin typeface="IBM Plex Sans" charset="0"/>
                <a:ea typeface="IBM Plex Sans" charset="0"/>
                <a:cs typeface="IBM Plex Sans" charset="0"/>
              </a:rPr>
              <a:t>Bonti</a:t>
            </a:r>
            <a:endParaRPr lang="en-US" sz="2800" b="1" dirty="0">
              <a:solidFill>
                <a:schemeClr val="bg1"/>
              </a:solidFill>
              <a:latin typeface="IBM Plex Sans" charset="0"/>
              <a:ea typeface="IBM Plex Sans" charset="0"/>
              <a:cs typeface="IBM Plex Sans" charset="0"/>
            </a:endParaRPr>
          </a:p>
        </p:txBody>
      </p:sp>
      <p:sp>
        <p:nvSpPr>
          <p:cNvPr id="7" name="Title 1">
            <a:extLst>
              <a:ext uri="{FF2B5EF4-FFF2-40B4-BE49-F238E27FC236}">
                <a16:creationId xmlns:a16="http://schemas.microsoft.com/office/drawing/2014/main" id="{52E35822-8674-8642-A478-5BC6DFA60919}"/>
              </a:ext>
            </a:extLst>
          </p:cNvPr>
          <p:cNvSpPr txBox="1">
            <a:spLocks/>
          </p:cNvSpPr>
          <p:nvPr/>
        </p:nvSpPr>
        <p:spPr>
          <a:xfrm>
            <a:off x="5078730" y="2789837"/>
            <a:ext cx="5772158" cy="109733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2800" b="1" dirty="0">
                <a:solidFill>
                  <a:schemeClr val="bg1"/>
                </a:solidFill>
                <a:latin typeface="IBM Plex Sans" charset="0"/>
                <a:ea typeface="IBM Plex Sans" charset="0"/>
                <a:cs typeface="IBM Plex Sans" charset="0"/>
              </a:rPr>
              <a:t>Lecture 1 </a:t>
            </a:r>
          </a:p>
        </p:txBody>
      </p:sp>
    </p:spTree>
    <p:extLst>
      <p:ext uri="{BB962C8B-B14F-4D97-AF65-F5344CB8AC3E}">
        <p14:creationId xmlns:p14="http://schemas.microsoft.com/office/powerpoint/2010/main" val="1958924161"/>
      </p:ext>
    </p:extLst>
  </p:cSld>
  <p:clrMapOvr>
    <a:masterClrMapping/>
  </p:clrMapOvr>
  <mc:AlternateContent xmlns:mc="http://schemas.openxmlformats.org/markup-compatibility/2006" xmlns:p14="http://schemas.microsoft.com/office/powerpoint/2010/main">
    <mc:Choice Requires="p14">
      <p:transition spd="slow" p14:dur="2000" advTm="902"/>
    </mc:Choice>
    <mc:Fallback xmlns="">
      <p:transition spd="slow" advTm="90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p:nvSpPr>
        <p:spPr>
          <a:xfrm>
            <a:off x="0" y="-93518"/>
            <a:ext cx="12192000" cy="7221682"/>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838200" y="4772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rgbClr val="F49019"/>
                </a:solidFill>
                <a:latin typeface="IBM Plex Sans" charset="0"/>
                <a:ea typeface="IBM Plex Sans" charset="0"/>
                <a:cs typeface="IBM Plex Sans" charset="0"/>
              </a:rPr>
              <a:t>How will you be </a:t>
            </a:r>
            <a:r>
              <a:rPr lang="en-US" sz="5400" b="1" dirty="0">
                <a:solidFill>
                  <a:schemeClr val="bg1"/>
                </a:solidFill>
                <a:latin typeface="IBM Plex Sans" charset="0"/>
                <a:ea typeface="IBM Plex Sans" charset="0"/>
                <a:cs typeface="IBM Plex Sans" charset="0"/>
              </a:rPr>
              <a:t>assessed</a:t>
            </a:r>
            <a:r>
              <a:rPr lang="en-US" sz="5400" b="1" dirty="0">
                <a:solidFill>
                  <a:srgbClr val="F49019"/>
                </a:solidFill>
                <a:latin typeface="IBM Plex Sans" charset="0"/>
                <a:ea typeface="IBM Plex Sans" charset="0"/>
                <a:cs typeface="IBM Plex Sans" charset="0"/>
              </a:rPr>
              <a:t>?</a:t>
            </a:r>
          </a:p>
        </p:txBody>
      </p:sp>
      <p:sp>
        <p:nvSpPr>
          <p:cNvPr id="8" name="Content Placeholder 2">
            <a:extLst>
              <a:ext uri="{FF2B5EF4-FFF2-40B4-BE49-F238E27FC236}">
                <a16:creationId xmlns:a16="http://schemas.microsoft.com/office/drawing/2014/main" id="{6B42B324-6D74-7E46-8533-DDF5E3A13F14}"/>
              </a:ext>
            </a:extLst>
          </p:cNvPr>
          <p:cNvSpPr>
            <a:spLocks noGrp="1"/>
          </p:cNvSpPr>
          <p:nvPr>
            <p:ph idx="1"/>
          </p:nvPr>
        </p:nvSpPr>
        <p:spPr>
          <a:xfrm>
            <a:off x="838200" y="1690688"/>
            <a:ext cx="2206336" cy="2008476"/>
          </a:xfrm>
        </p:spPr>
        <p:txBody>
          <a:bodyPr>
            <a:normAutofit/>
          </a:bodyPr>
          <a:lstStyle/>
          <a:p>
            <a:pPr marL="0" indent="0">
              <a:buNone/>
            </a:pPr>
            <a:r>
              <a:rPr lang="en-US" sz="3200" b="1" dirty="0">
                <a:solidFill>
                  <a:schemeClr val="bg1"/>
                </a:solidFill>
                <a:latin typeface="IBM Plex Sans" panose="020B0503050000000000" pitchFamily="34" charset="77"/>
              </a:rPr>
              <a:t>Mark</a:t>
            </a:r>
          </a:p>
          <a:p>
            <a:endParaRPr lang="en-US" dirty="0"/>
          </a:p>
        </p:txBody>
      </p:sp>
      <p:sp>
        <p:nvSpPr>
          <p:cNvPr id="7" name="Content Placeholder 2">
            <a:extLst>
              <a:ext uri="{FF2B5EF4-FFF2-40B4-BE49-F238E27FC236}">
                <a16:creationId xmlns:a16="http://schemas.microsoft.com/office/drawing/2014/main" id="{35E9380B-14CB-A740-BE4E-AA9A33CE5208}"/>
              </a:ext>
            </a:extLst>
          </p:cNvPr>
          <p:cNvSpPr txBox="1">
            <a:spLocks/>
          </p:cNvSpPr>
          <p:nvPr/>
        </p:nvSpPr>
        <p:spPr>
          <a:xfrm>
            <a:off x="3044536" y="1675115"/>
            <a:ext cx="8801100" cy="6049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200" b="1" dirty="0">
                <a:solidFill>
                  <a:srgbClr val="F49019"/>
                </a:solidFill>
                <a:latin typeface="IBM Plex Sans" panose="020B0503050000000000" pitchFamily="34" charset="77"/>
                <a:cs typeface="Abadi MT Condensed Light"/>
              </a:rPr>
              <a:t>Breakdown</a:t>
            </a:r>
          </a:p>
          <a:p>
            <a:endParaRPr lang="en-US" sz="2400" dirty="0">
              <a:latin typeface="IBM Plex Sans" panose="020B0503050000000000" pitchFamily="34" charset="77"/>
            </a:endParaRPr>
          </a:p>
        </p:txBody>
      </p:sp>
      <p:sp>
        <p:nvSpPr>
          <p:cNvPr id="9" name="Rectangle 8">
            <a:extLst>
              <a:ext uri="{FF2B5EF4-FFF2-40B4-BE49-F238E27FC236}">
                <a16:creationId xmlns:a16="http://schemas.microsoft.com/office/drawing/2014/main" id="{BA8E314C-10DA-8B4D-8BB5-3FF0E3D9ACB8}"/>
              </a:ext>
            </a:extLst>
          </p:cNvPr>
          <p:cNvSpPr/>
          <p:nvPr/>
        </p:nvSpPr>
        <p:spPr>
          <a:xfrm>
            <a:off x="654627" y="2476251"/>
            <a:ext cx="2209800" cy="540000"/>
          </a:xfrm>
          <a:prstGeom prst="rect">
            <a:avLst/>
          </a:prstGeom>
          <a:solidFill>
            <a:schemeClr val="accent6">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1" name="Rectangle 10">
            <a:extLst>
              <a:ext uri="{FF2B5EF4-FFF2-40B4-BE49-F238E27FC236}">
                <a16:creationId xmlns:a16="http://schemas.microsoft.com/office/drawing/2014/main" id="{B9B56988-6747-BA46-BD08-1EB01A2D8E5C}"/>
              </a:ext>
            </a:extLst>
          </p:cNvPr>
          <p:cNvSpPr/>
          <p:nvPr/>
        </p:nvSpPr>
        <p:spPr>
          <a:xfrm>
            <a:off x="654627" y="3091934"/>
            <a:ext cx="2209800" cy="540000"/>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5" name="Rectangle 14">
            <a:extLst>
              <a:ext uri="{FF2B5EF4-FFF2-40B4-BE49-F238E27FC236}">
                <a16:creationId xmlns:a16="http://schemas.microsoft.com/office/drawing/2014/main" id="{24A80E86-1E19-0443-B9F4-E4B4345FE942}"/>
              </a:ext>
            </a:extLst>
          </p:cNvPr>
          <p:cNvSpPr/>
          <p:nvPr/>
        </p:nvSpPr>
        <p:spPr>
          <a:xfrm>
            <a:off x="654627" y="3707617"/>
            <a:ext cx="2209800" cy="1692022"/>
          </a:xfrm>
          <a:prstGeom prst="rect">
            <a:avLst/>
          </a:prstGeom>
          <a:solidFill>
            <a:schemeClr val="accent4">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6" name="TextBox 15">
            <a:extLst>
              <a:ext uri="{FF2B5EF4-FFF2-40B4-BE49-F238E27FC236}">
                <a16:creationId xmlns:a16="http://schemas.microsoft.com/office/drawing/2014/main" id="{17B4DB22-8A16-EB4F-BF26-916D61AC5B1D}"/>
              </a:ext>
            </a:extLst>
          </p:cNvPr>
          <p:cNvSpPr txBox="1"/>
          <p:nvPr/>
        </p:nvSpPr>
        <p:spPr>
          <a:xfrm>
            <a:off x="1952893" y="2493031"/>
            <a:ext cx="772969" cy="523220"/>
          </a:xfrm>
          <a:prstGeom prst="rect">
            <a:avLst/>
          </a:prstGeom>
          <a:noFill/>
          <a:ln>
            <a:noFill/>
          </a:ln>
        </p:spPr>
        <p:txBody>
          <a:bodyPr wrap="none" rtlCol="0">
            <a:spAutoFit/>
          </a:bodyPr>
          <a:lstStyle/>
          <a:p>
            <a:r>
              <a:rPr lang="en-US" sz="2800" b="1" dirty="0">
                <a:solidFill>
                  <a:srgbClr val="F49019"/>
                </a:solidFill>
                <a:latin typeface="Arial Narrow"/>
                <a:cs typeface="Arial Narrow"/>
              </a:rPr>
              <a:t>20%</a:t>
            </a:r>
            <a:endParaRPr lang="en-US" sz="2800" dirty="0">
              <a:solidFill>
                <a:srgbClr val="F49019"/>
              </a:solidFill>
              <a:latin typeface="Arial Narrow"/>
              <a:cs typeface="Arial Narrow"/>
            </a:endParaRPr>
          </a:p>
        </p:txBody>
      </p:sp>
      <p:sp>
        <p:nvSpPr>
          <p:cNvPr id="17" name="TextBox 16">
            <a:extLst>
              <a:ext uri="{FF2B5EF4-FFF2-40B4-BE49-F238E27FC236}">
                <a16:creationId xmlns:a16="http://schemas.microsoft.com/office/drawing/2014/main" id="{1EB5F834-98A8-3742-BF69-971CCBD21389}"/>
              </a:ext>
            </a:extLst>
          </p:cNvPr>
          <p:cNvSpPr txBox="1"/>
          <p:nvPr/>
        </p:nvSpPr>
        <p:spPr>
          <a:xfrm>
            <a:off x="1950504" y="3106836"/>
            <a:ext cx="772969" cy="523220"/>
          </a:xfrm>
          <a:prstGeom prst="rect">
            <a:avLst/>
          </a:prstGeom>
          <a:noFill/>
          <a:ln>
            <a:noFill/>
          </a:ln>
        </p:spPr>
        <p:txBody>
          <a:bodyPr wrap="none" rtlCol="0">
            <a:spAutoFit/>
          </a:bodyPr>
          <a:lstStyle/>
          <a:p>
            <a:r>
              <a:rPr lang="en-US" sz="2800" b="1" dirty="0">
                <a:solidFill>
                  <a:srgbClr val="F49019"/>
                </a:solidFill>
                <a:latin typeface="Arial Narrow"/>
                <a:cs typeface="Arial Narrow"/>
              </a:rPr>
              <a:t>20%</a:t>
            </a:r>
            <a:endParaRPr lang="en-US" sz="2800" dirty="0">
              <a:solidFill>
                <a:srgbClr val="F49019"/>
              </a:solidFill>
              <a:latin typeface="Arial Narrow"/>
              <a:cs typeface="Arial Narrow"/>
            </a:endParaRPr>
          </a:p>
        </p:txBody>
      </p:sp>
      <p:sp>
        <p:nvSpPr>
          <p:cNvPr id="19" name="TextBox 18">
            <a:extLst>
              <a:ext uri="{FF2B5EF4-FFF2-40B4-BE49-F238E27FC236}">
                <a16:creationId xmlns:a16="http://schemas.microsoft.com/office/drawing/2014/main" id="{DB3F259F-386C-A146-89C4-0EAD706A41F8}"/>
              </a:ext>
            </a:extLst>
          </p:cNvPr>
          <p:cNvSpPr txBox="1"/>
          <p:nvPr/>
        </p:nvSpPr>
        <p:spPr>
          <a:xfrm>
            <a:off x="1950504" y="4292018"/>
            <a:ext cx="772969" cy="523220"/>
          </a:xfrm>
          <a:prstGeom prst="rect">
            <a:avLst/>
          </a:prstGeom>
          <a:noFill/>
          <a:ln>
            <a:noFill/>
          </a:ln>
        </p:spPr>
        <p:txBody>
          <a:bodyPr wrap="none" rtlCol="0">
            <a:spAutoFit/>
          </a:bodyPr>
          <a:lstStyle/>
          <a:p>
            <a:r>
              <a:rPr lang="en-US" sz="2800" b="1" dirty="0">
                <a:solidFill>
                  <a:srgbClr val="F49019"/>
                </a:solidFill>
                <a:latin typeface="Arial Narrow"/>
                <a:cs typeface="Arial Narrow"/>
              </a:rPr>
              <a:t>60%</a:t>
            </a:r>
            <a:endParaRPr lang="en-US" sz="2800" dirty="0">
              <a:solidFill>
                <a:srgbClr val="F49019"/>
              </a:solidFill>
              <a:latin typeface="Arial Narrow"/>
              <a:cs typeface="Arial Narrow"/>
            </a:endParaRPr>
          </a:p>
        </p:txBody>
      </p:sp>
      <p:sp>
        <p:nvSpPr>
          <p:cNvPr id="20" name="TextBox 19">
            <a:extLst>
              <a:ext uri="{FF2B5EF4-FFF2-40B4-BE49-F238E27FC236}">
                <a16:creationId xmlns:a16="http://schemas.microsoft.com/office/drawing/2014/main" id="{9289A23A-4F41-E244-8353-E199A6CB91A5}"/>
              </a:ext>
            </a:extLst>
          </p:cNvPr>
          <p:cNvSpPr txBox="1"/>
          <p:nvPr/>
        </p:nvSpPr>
        <p:spPr>
          <a:xfrm>
            <a:off x="3107081" y="4270982"/>
            <a:ext cx="9100568" cy="461665"/>
          </a:xfrm>
          <a:prstGeom prst="rect">
            <a:avLst/>
          </a:prstGeom>
          <a:noFill/>
        </p:spPr>
        <p:txBody>
          <a:bodyPr wrap="none" rtlCol="0">
            <a:spAutoFit/>
          </a:bodyPr>
          <a:lstStyle/>
          <a:p>
            <a:r>
              <a:rPr lang="en-US" sz="2400" b="1" dirty="0">
                <a:solidFill>
                  <a:schemeClr val="bg1"/>
                </a:solidFill>
                <a:latin typeface="IBM Plex Sans" panose="020B0503050000000000" pitchFamily="34" charset="77"/>
                <a:cs typeface="Abadi MT Condensed Light"/>
              </a:rPr>
              <a:t>Final exam - </a:t>
            </a:r>
            <a:r>
              <a:rPr lang="en-US" i="1" dirty="0">
                <a:solidFill>
                  <a:schemeClr val="bg1"/>
                </a:solidFill>
                <a:latin typeface="IBM Plex Sans" panose="020B0503050000000000" pitchFamily="34" charset="77"/>
                <a:cs typeface="Abadi MT Condensed Light"/>
              </a:rPr>
              <a:t>2 hours, closed book, questions on topics discussed during the course</a:t>
            </a:r>
          </a:p>
        </p:txBody>
      </p:sp>
      <p:sp>
        <p:nvSpPr>
          <p:cNvPr id="21" name="TextBox 20">
            <a:extLst>
              <a:ext uri="{FF2B5EF4-FFF2-40B4-BE49-F238E27FC236}">
                <a16:creationId xmlns:a16="http://schemas.microsoft.com/office/drawing/2014/main" id="{D7D47887-BC8B-B44D-B4A8-50DC61BD5AA1}"/>
              </a:ext>
            </a:extLst>
          </p:cNvPr>
          <p:cNvSpPr txBox="1"/>
          <p:nvPr/>
        </p:nvSpPr>
        <p:spPr>
          <a:xfrm>
            <a:off x="3107081" y="2493031"/>
            <a:ext cx="4426212" cy="461665"/>
          </a:xfrm>
          <a:prstGeom prst="rect">
            <a:avLst/>
          </a:prstGeom>
          <a:noFill/>
        </p:spPr>
        <p:txBody>
          <a:bodyPr wrap="none" rtlCol="0">
            <a:spAutoFit/>
          </a:bodyPr>
          <a:lstStyle/>
          <a:p>
            <a:r>
              <a:rPr lang="en-US" sz="2400" b="1" dirty="0">
                <a:solidFill>
                  <a:schemeClr val="bg1"/>
                </a:solidFill>
                <a:latin typeface="IBM Plex Sans" panose="020B0503050000000000" pitchFamily="34" charset="77"/>
                <a:cs typeface="Abadi MT Condensed Light"/>
              </a:rPr>
              <a:t>Assignment 1 -  </a:t>
            </a:r>
            <a:r>
              <a:rPr lang="en-US" i="1" dirty="0">
                <a:solidFill>
                  <a:schemeClr val="bg1"/>
                </a:solidFill>
                <a:latin typeface="IBM Plex Sans" panose="020B0503050000000000" pitchFamily="34" charset="77"/>
                <a:cs typeface="Abadi MT Condensed Light"/>
              </a:rPr>
              <a:t>Team based report</a:t>
            </a:r>
            <a:endParaRPr lang="en-US" sz="2400" i="1" dirty="0">
              <a:solidFill>
                <a:schemeClr val="bg1"/>
              </a:solidFill>
              <a:latin typeface="IBM Plex Sans" panose="020B0503050000000000" pitchFamily="34" charset="77"/>
              <a:cs typeface="Abadi MT Condensed Light"/>
            </a:endParaRPr>
          </a:p>
        </p:txBody>
      </p:sp>
      <p:sp>
        <p:nvSpPr>
          <p:cNvPr id="22" name="TextBox 21">
            <a:extLst>
              <a:ext uri="{FF2B5EF4-FFF2-40B4-BE49-F238E27FC236}">
                <a16:creationId xmlns:a16="http://schemas.microsoft.com/office/drawing/2014/main" id="{3773D24F-5B59-554E-AC81-7F95D689329C}"/>
              </a:ext>
            </a:extLst>
          </p:cNvPr>
          <p:cNvSpPr txBox="1"/>
          <p:nvPr/>
        </p:nvSpPr>
        <p:spPr>
          <a:xfrm>
            <a:off x="3103906" y="3092448"/>
            <a:ext cx="8565085" cy="830997"/>
          </a:xfrm>
          <a:prstGeom prst="rect">
            <a:avLst/>
          </a:prstGeom>
          <a:noFill/>
        </p:spPr>
        <p:txBody>
          <a:bodyPr wrap="square" rtlCol="0">
            <a:spAutoFit/>
          </a:bodyPr>
          <a:lstStyle/>
          <a:p>
            <a:r>
              <a:rPr lang="en-US" sz="2400" b="1" dirty="0">
                <a:solidFill>
                  <a:schemeClr val="bg1"/>
                </a:solidFill>
                <a:latin typeface="IBM Plex Sans" panose="020B0503050000000000" pitchFamily="34" charset="77"/>
                <a:cs typeface="Abadi MT Condensed Light"/>
              </a:rPr>
              <a:t>Assignment 2 -  </a:t>
            </a:r>
            <a:r>
              <a:rPr lang="en-US" i="1" dirty="0">
                <a:solidFill>
                  <a:schemeClr val="bg1"/>
                </a:solidFill>
                <a:latin typeface="IBM Plex Sans" panose="020B0503050000000000" pitchFamily="34" charset="77"/>
                <a:cs typeface="Abadi MT Condensed Light"/>
              </a:rPr>
              <a:t>Team based, design and implement cloud application</a:t>
            </a:r>
          </a:p>
          <a:p>
            <a:endParaRPr lang="en-US" sz="2400" b="1" dirty="0">
              <a:solidFill>
                <a:schemeClr val="bg1"/>
              </a:solidFill>
              <a:latin typeface="IBM Plex Sans" panose="020B0503050000000000" pitchFamily="34" charset="77"/>
              <a:cs typeface="Abadi MT Condensed Light"/>
            </a:endParaRPr>
          </a:p>
        </p:txBody>
      </p:sp>
    </p:spTree>
    <p:extLst>
      <p:ext uri="{BB962C8B-B14F-4D97-AF65-F5344CB8AC3E}">
        <p14:creationId xmlns:p14="http://schemas.microsoft.com/office/powerpoint/2010/main" val="874160622"/>
      </p:ext>
    </p:extLst>
  </p:cSld>
  <p:clrMapOvr>
    <a:masterClrMapping/>
  </p:clrMapOvr>
  <mc:AlternateContent xmlns:mc="http://schemas.openxmlformats.org/markup-compatibility/2006" xmlns:p14="http://schemas.microsoft.com/office/powerpoint/2010/main">
    <mc:Choice Requires="p14">
      <p:transition spd="slow" p14:dur="2000" advTm="501"/>
    </mc:Choice>
    <mc:Fallback xmlns="">
      <p:transition spd="slow" advTm="50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838200" y="4772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rgbClr val="F49019"/>
                </a:solidFill>
                <a:latin typeface="IBM Plex Sans" charset="0"/>
                <a:ea typeface="IBM Plex Sans" charset="0"/>
                <a:cs typeface="IBM Plex Sans" charset="0"/>
              </a:rPr>
              <a:t>Timetable and </a:t>
            </a:r>
            <a:r>
              <a:rPr lang="en-US" sz="5400" b="1" dirty="0">
                <a:solidFill>
                  <a:schemeClr val="bg1"/>
                </a:solidFill>
                <a:latin typeface="IBM Plex Sans" charset="0"/>
                <a:ea typeface="IBM Plex Sans" charset="0"/>
                <a:cs typeface="IBM Plex Sans" charset="0"/>
              </a:rPr>
              <a:t>Attendance</a:t>
            </a:r>
          </a:p>
        </p:txBody>
      </p:sp>
      <p:sp>
        <p:nvSpPr>
          <p:cNvPr id="8" name="Content Placeholder 2">
            <a:extLst>
              <a:ext uri="{FF2B5EF4-FFF2-40B4-BE49-F238E27FC236}">
                <a16:creationId xmlns:a16="http://schemas.microsoft.com/office/drawing/2014/main" id="{6B42B324-6D74-7E46-8533-DDF5E3A13F14}"/>
              </a:ext>
            </a:extLst>
          </p:cNvPr>
          <p:cNvSpPr>
            <a:spLocks noGrp="1"/>
          </p:cNvSpPr>
          <p:nvPr>
            <p:ph idx="1"/>
          </p:nvPr>
        </p:nvSpPr>
        <p:spPr>
          <a:xfrm>
            <a:off x="838200" y="1690688"/>
            <a:ext cx="3692236" cy="4351338"/>
          </a:xfrm>
        </p:spPr>
        <p:txBody>
          <a:bodyPr/>
          <a:lstStyle/>
          <a:p>
            <a:pPr marL="0" indent="0" algn="ctr">
              <a:buNone/>
            </a:pPr>
            <a:r>
              <a:rPr lang="en-US" sz="3200" b="1" dirty="0">
                <a:solidFill>
                  <a:schemeClr val="bg1"/>
                </a:solidFill>
                <a:latin typeface="IBM Plex Sans" panose="020B0503050000000000" pitchFamily="34" charset="77"/>
              </a:rPr>
              <a:t>Attendance is compulsory</a:t>
            </a:r>
          </a:p>
          <a:p>
            <a:pPr marL="0" indent="0" algn="ctr">
              <a:buNone/>
            </a:pPr>
            <a:endParaRPr lang="en-US" sz="3200" b="1" dirty="0">
              <a:solidFill>
                <a:schemeClr val="bg1"/>
              </a:solidFill>
              <a:latin typeface="IBM Plex Sans" panose="020B0503050000000000" pitchFamily="34" charset="77"/>
            </a:endParaRPr>
          </a:p>
          <a:p>
            <a:pPr marL="0" indent="0" algn="ctr">
              <a:buNone/>
            </a:pPr>
            <a:endParaRPr lang="en-US" sz="3200" b="1" dirty="0">
              <a:solidFill>
                <a:schemeClr val="bg1"/>
              </a:solidFill>
              <a:latin typeface="IBM Plex Sans" panose="020B0503050000000000" pitchFamily="34" charset="77"/>
            </a:endParaRPr>
          </a:p>
          <a:p>
            <a:pPr marL="0" indent="0" algn="ctr">
              <a:buNone/>
            </a:pPr>
            <a:r>
              <a:rPr lang="en-US" sz="2800" dirty="0">
                <a:solidFill>
                  <a:schemeClr val="bg1"/>
                </a:solidFill>
                <a:latin typeface="IBM Plex Sans" panose="020B0503050000000000" pitchFamily="34" charset="77"/>
              </a:rPr>
              <a:t>It will be recorded</a:t>
            </a:r>
            <a:endParaRPr lang="en-US" dirty="0"/>
          </a:p>
        </p:txBody>
      </p:sp>
      <p:graphicFrame>
        <p:nvGraphicFramePr>
          <p:cNvPr id="2" name="Table 1">
            <a:extLst>
              <a:ext uri="{FF2B5EF4-FFF2-40B4-BE49-F238E27FC236}">
                <a16:creationId xmlns:a16="http://schemas.microsoft.com/office/drawing/2014/main" id="{F7E7806C-FB8F-B04B-87D3-FEC29FF9122D}"/>
              </a:ext>
            </a:extLst>
          </p:cNvPr>
          <p:cNvGraphicFramePr>
            <a:graphicFrameLocks noGrp="1"/>
          </p:cNvGraphicFramePr>
          <p:nvPr>
            <p:extLst>
              <p:ext uri="{D42A27DB-BD31-4B8C-83A1-F6EECF244321}">
                <p14:modId xmlns:p14="http://schemas.microsoft.com/office/powerpoint/2010/main" val="919645821"/>
              </p:ext>
            </p:extLst>
          </p:nvPr>
        </p:nvGraphicFramePr>
        <p:xfrm>
          <a:off x="4530436" y="1608120"/>
          <a:ext cx="6946305" cy="4433906"/>
        </p:xfrm>
        <a:graphic>
          <a:graphicData uri="http://schemas.openxmlformats.org/drawingml/2006/table">
            <a:tbl>
              <a:tblPr/>
              <a:tblGrid>
                <a:gridCol w="764093">
                  <a:extLst>
                    <a:ext uri="{9D8B030D-6E8A-4147-A177-3AD203B41FA5}">
                      <a16:colId xmlns:a16="http://schemas.microsoft.com/office/drawing/2014/main" val="1524983134"/>
                    </a:ext>
                  </a:extLst>
                </a:gridCol>
                <a:gridCol w="764093">
                  <a:extLst>
                    <a:ext uri="{9D8B030D-6E8A-4147-A177-3AD203B41FA5}">
                      <a16:colId xmlns:a16="http://schemas.microsoft.com/office/drawing/2014/main" val="1278110102"/>
                    </a:ext>
                  </a:extLst>
                </a:gridCol>
                <a:gridCol w="347316">
                  <a:extLst>
                    <a:ext uri="{9D8B030D-6E8A-4147-A177-3AD203B41FA5}">
                      <a16:colId xmlns:a16="http://schemas.microsoft.com/office/drawing/2014/main" val="1036593393"/>
                    </a:ext>
                  </a:extLst>
                </a:gridCol>
                <a:gridCol w="486241">
                  <a:extLst>
                    <a:ext uri="{9D8B030D-6E8A-4147-A177-3AD203B41FA5}">
                      <a16:colId xmlns:a16="http://schemas.microsoft.com/office/drawing/2014/main" val="2680070135"/>
                    </a:ext>
                  </a:extLst>
                </a:gridCol>
                <a:gridCol w="903020">
                  <a:extLst>
                    <a:ext uri="{9D8B030D-6E8A-4147-A177-3AD203B41FA5}">
                      <a16:colId xmlns:a16="http://schemas.microsoft.com/office/drawing/2014/main" val="482817956"/>
                    </a:ext>
                  </a:extLst>
                </a:gridCol>
                <a:gridCol w="903020">
                  <a:extLst>
                    <a:ext uri="{9D8B030D-6E8A-4147-A177-3AD203B41FA5}">
                      <a16:colId xmlns:a16="http://schemas.microsoft.com/office/drawing/2014/main" val="253743096"/>
                    </a:ext>
                  </a:extLst>
                </a:gridCol>
                <a:gridCol w="2778522">
                  <a:extLst>
                    <a:ext uri="{9D8B030D-6E8A-4147-A177-3AD203B41FA5}">
                      <a16:colId xmlns:a16="http://schemas.microsoft.com/office/drawing/2014/main" val="288194582"/>
                    </a:ext>
                  </a:extLst>
                </a:gridCol>
              </a:tblGrid>
              <a:tr h="455341">
                <a:tc gridSpan="2">
                  <a:txBody>
                    <a:bodyPr/>
                    <a:lstStyle/>
                    <a:p>
                      <a:pPr algn="l"/>
                      <a:r>
                        <a:rPr lang="en-AU" sz="1300" b="0">
                          <a:effectLst/>
                          <a:latin typeface="OpenSansBold"/>
                        </a:rPr>
                        <a:t>Type/Stream</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tc hMerge="1">
                  <a:txBody>
                    <a:bodyPr/>
                    <a:lstStyle/>
                    <a:p>
                      <a:endParaRPr lang="en-US"/>
                    </a:p>
                  </a:txBody>
                  <a:tcPr/>
                </a:tc>
                <a:tc>
                  <a:txBody>
                    <a:bodyPr/>
                    <a:lstStyle/>
                    <a:p>
                      <a:pPr algn="l"/>
                      <a:r>
                        <a:rPr lang="en-AU" sz="1300" b="0">
                          <a:effectLst/>
                          <a:latin typeface="OpenSansBold"/>
                        </a:rPr>
                        <a:t>Day</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tc>
                  <a:txBody>
                    <a:bodyPr/>
                    <a:lstStyle/>
                    <a:p>
                      <a:pPr algn="l"/>
                      <a:r>
                        <a:rPr lang="en-AU" sz="1300" b="0">
                          <a:effectLst/>
                          <a:latin typeface="OpenSansBold"/>
                        </a:rPr>
                        <a:t>Start/End</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tc>
                  <a:txBody>
                    <a:bodyPr/>
                    <a:lstStyle/>
                    <a:p>
                      <a:pPr algn="l"/>
                      <a:r>
                        <a:rPr lang="en-AU" sz="1300" b="0">
                          <a:effectLst/>
                          <a:latin typeface="OpenSansBold"/>
                        </a:rPr>
                        <a:t>Campus</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tc>
                  <a:txBody>
                    <a:bodyPr/>
                    <a:lstStyle/>
                    <a:p>
                      <a:pPr algn="l"/>
                      <a:r>
                        <a:rPr lang="en-AU" sz="1300" b="0">
                          <a:effectLst/>
                          <a:latin typeface="OpenSansBold"/>
                        </a:rPr>
                        <a:t>Location</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tc>
                  <a:txBody>
                    <a:bodyPr/>
                    <a:lstStyle/>
                    <a:p>
                      <a:pPr algn="l"/>
                      <a:r>
                        <a:rPr lang="en-AU" sz="1300" b="0">
                          <a:effectLst/>
                          <a:latin typeface="OpenSansBold"/>
                        </a:rPr>
                        <a:t>Teaching weeks</a:t>
                      </a:r>
                    </a:p>
                  </a:txBody>
                  <a:tcPr marL="33679" marR="33679" marT="33679" marB="33679"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058095"/>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CCCCCC"/>
                    </a:solidFill>
                  </a:tcPr>
                </a:tc>
                <a:extLst>
                  <a:ext uri="{0D108BD9-81ED-4DB2-BD59-A6C34878D82A}">
                    <a16:rowId xmlns:a16="http://schemas.microsoft.com/office/drawing/2014/main" val="418260118"/>
                  </a:ext>
                </a:extLst>
              </a:tr>
              <a:tr h="649333">
                <a:tc>
                  <a:txBody>
                    <a:bodyPr/>
                    <a:lstStyle/>
                    <a:p>
                      <a:pPr algn="l" fontAlgn="t"/>
                      <a:r>
                        <a:rPr lang="en-AU" sz="1300">
                          <a:effectLst/>
                        </a:rPr>
                        <a:t>Class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Fri</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13:00-13:50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LT 7 (Y2.04)</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extLst>
                  <a:ext uri="{0D108BD9-81ED-4DB2-BD59-A6C34878D82A}">
                    <a16:rowId xmlns:a16="http://schemas.microsoft.com/office/drawing/2014/main" val="377548533"/>
                  </a:ext>
                </a:extLst>
              </a:tr>
              <a:tr h="649333">
                <a:tc>
                  <a:txBody>
                    <a:bodyPr/>
                    <a:lstStyle/>
                    <a:p>
                      <a:pPr algn="l" fontAlgn="t"/>
                      <a:r>
                        <a:rPr lang="en-AU" sz="1300">
                          <a:effectLst/>
                        </a:rPr>
                        <a:t>Practical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01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Tue</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11:00-12:50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T1.06</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extLst>
                  <a:ext uri="{0D108BD9-81ED-4DB2-BD59-A6C34878D82A}">
                    <a16:rowId xmlns:a16="http://schemas.microsoft.com/office/drawing/2014/main" val="644329176"/>
                  </a:ext>
                </a:extLst>
              </a:tr>
              <a:tr h="649333">
                <a:tc>
                  <a:txBody>
                    <a:bodyPr/>
                    <a:lstStyle/>
                    <a:p>
                      <a:pPr algn="l" fontAlgn="t"/>
                      <a:r>
                        <a:rPr lang="en-AU" sz="1300" dirty="0">
                          <a:effectLst/>
                        </a:rPr>
                        <a:t>Practical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03</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Thu</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12:00-13:50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T1.01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extLst>
                  <a:ext uri="{0D108BD9-81ED-4DB2-BD59-A6C34878D82A}">
                    <a16:rowId xmlns:a16="http://schemas.microsoft.com/office/drawing/2014/main" val="4238126681"/>
                  </a:ext>
                </a:extLst>
              </a:tr>
              <a:tr h="649333">
                <a:tc>
                  <a:txBody>
                    <a:bodyPr/>
                    <a:lstStyle/>
                    <a:p>
                      <a:pPr algn="l" fontAlgn="t"/>
                      <a:r>
                        <a:rPr lang="en-AU" sz="1300">
                          <a:effectLst/>
                        </a:rPr>
                        <a:t>Practical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04</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Fri</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11:00-12:50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T1.04</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extLst>
                  <a:ext uri="{0D108BD9-81ED-4DB2-BD59-A6C34878D82A}">
                    <a16:rowId xmlns:a16="http://schemas.microsoft.com/office/drawing/2014/main" val="4230362854"/>
                  </a:ext>
                </a:extLst>
              </a:tr>
              <a:tr h="649333">
                <a:tc>
                  <a:txBody>
                    <a:bodyPr/>
                    <a:lstStyle/>
                    <a:p>
                      <a:pPr algn="l" fontAlgn="t"/>
                      <a:r>
                        <a:rPr lang="en-AU" sz="1300">
                          <a:effectLst/>
                        </a:rPr>
                        <a:t>Practical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02</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Fri</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14:00-15:50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T1.06</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tc>
                  <a:txBody>
                    <a:bodyPr/>
                    <a:lstStyle/>
                    <a:p>
                      <a:pPr algn="l" fontAlgn="t"/>
                      <a:r>
                        <a:rPr lang="en-AU" sz="130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9F9F9"/>
                    </a:solidFill>
                  </a:tcPr>
                </a:tc>
                <a:extLst>
                  <a:ext uri="{0D108BD9-81ED-4DB2-BD59-A6C34878D82A}">
                    <a16:rowId xmlns:a16="http://schemas.microsoft.com/office/drawing/2014/main" val="756178508"/>
                  </a:ext>
                </a:extLst>
              </a:tr>
              <a:tr h="649333">
                <a:tc>
                  <a:txBody>
                    <a:bodyPr/>
                    <a:lstStyle/>
                    <a:p>
                      <a:pPr algn="l" fontAlgn="t"/>
                      <a:r>
                        <a:rPr lang="en-AU" sz="1300">
                          <a:effectLst/>
                        </a:rPr>
                        <a:t>Practical 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05</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Fri</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16:00-17:50</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Burwood</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a:effectLst/>
                        </a:rPr>
                        <a:t>T1.05</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tc>
                  <a:txBody>
                    <a:bodyPr/>
                    <a:lstStyle/>
                    <a:p>
                      <a:pPr algn="l" fontAlgn="t"/>
                      <a:r>
                        <a:rPr lang="en-AU" sz="1300" dirty="0">
                          <a:effectLst/>
                        </a:rPr>
                        <a:t>01, 02, 03, 04, 05, 06, 07, 08, 09, 10, 11</a:t>
                      </a:r>
                    </a:p>
                  </a:txBody>
                  <a:tcPr marL="33679" marR="33679" marT="33679" marB="33679">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EEEEEE"/>
                    </a:solidFill>
                  </a:tcPr>
                </a:tc>
                <a:extLst>
                  <a:ext uri="{0D108BD9-81ED-4DB2-BD59-A6C34878D82A}">
                    <a16:rowId xmlns:a16="http://schemas.microsoft.com/office/drawing/2014/main" val="2872087186"/>
                  </a:ext>
                </a:extLst>
              </a:tr>
            </a:tbl>
          </a:graphicData>
        </a:graphic>
      </p:graphicFrame>
    </p:spTree>
    <p:extLst>
      <p:ext uri="{BB962C8B-B14F-4D97-AF65-F5344CB8AC3E}">
        <p14:creationId xmlns:p14="http://schemas.microsoft.com/office/powerpoint/2010/main" val="174872021"/>
      </p:ext>
    </p:extLst>
  </p:cSld>
  <p:clrMapOvr>
    <a:masterClrMapping/>
  </p:clrMapOvr>
  <mc:AlternateContent xmlns:mc="http://schemas.openxmlformats.org/markup-compatibility/2006" xmlns:p14="http://schemas.microsoft.com/office/powerpoint/2010/main">
    <mc:Choice Requires="p14">
      <p:transition spd="slow" p14:dur="2000" advTm="501"/>
    </mc:Choice>
    <mc:Fallback xmlns="">
      <p:transition spd="slow" advTm="50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838200" y="4772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rgbClr val="F49019"/>
                </a:solidFill>
                <a:latin typeface="IBM Plex Sans" charset="0"/>
                <a:ea typeface="IBM Plex Sans" charset="0"/>
                <a:cs typeface="IBM Plex Sans" charset="0"/>
              </a:rPr>
              <a:t>Practical Work</a:t>
            </a:r>
            <a:endParaRPr lang="en-US" sz="5400" b="1" dirty="0">
              <a:solidFill>
                <a:schemeClr val="bg1"/>
              </a:solidFill>
              <a:latin typeface="IBM Plex Sans" charset="0"/>
              <a:ea typeface="IBM Plex Sans" charset="0"/>
              <a:cs typeface="IBM Plex Sans" charset="0"/>
            </a:endParaRPr>
          </a:p>
        </p:txBody>
      </p:sp>
      <p:sp>
        <p:nvSpPr>
          <p:cNvPr id="8" name="Content Placeholder 2">
            <a:extLst>
              <a:ext uri="{FF2B5EF4-FFF2-40B4-BE49-F238E27FC236}">
                <a16:creationId xmlns:a16="http://schemas.microsoft.com/office/drawing/2014/main" id="{6B42B324-6D74-7E46-8533-DDF5E3A13F14}"/>
              </a:ext>
            </a:extLst>
          </p:cNvPr>
          <p:cNvSpPr>
            <a:spLocks noGrp="1"/>
          </p:cNvSpPr>
          <p:nvPr>
            <p:ph idx="1"/>
          </p:nvPr>
        </p:nvSpPr>
        <p:spPr>
          <a:xfrm>
            <a:off x="838200" y="1690688"/>
            <a:ext cx="10515600" cy="4351338"/>
          </a:xfrm>
        </p:spPr>
        <p:txBody>
          <a:bodyPr/>
          <a:lstStyle/>
          <a:p>
            <a:r>
              <a:rPr lang="en-US" sz="3200" b="1" dirty="0">
                <a:solidFill>
                  <a:schemeClr val="bg1"/>
                </a:solidFill>
                <a:latin typeface="IBM Plex Sans" panose="020B0503050000000000" pitchFamily="34" charset="77"/>
              </a:rPr>
              <a:t>Classes will be posted on Cloud Deakin</a:t>
            </a:r>
          </a:p>
          <a:p>
            <a:pPr lvl="2"/>
            <a:r>
              <a:rPr lang="en-AU" sz="2400" dirty="0">
                <a:solidFill>
                  <a:schemeClr val="bg1"/>
                </a:solidFill>
                <a:latin typeface="IBM Plex Sans" panose="020B0503050000000000" pitchFamily="34" charset="77"/>
              </a:rPr>
              <a:t>Announcements</a:t>
            </a:r>
          </a:p>
          <a:p>
            <a:pPr lvl="2"/>
            <a:r>
              <a:rPr lang="en-AU" sz="2400" dirty="0">
                <a:solidFill>
                  <a:schemeClr val="bg1"/>
                </a:solidFill>
                <a:latin typeface="IBM Plex Sans" panose="020B0503050000000000" pitchFamily="34" charset="77"/>
              </a:rPr>
              <a:t>Discussion forums</a:t>
            </a:r>
          </a:p>
          <a:p>
            <a:pPr lvl="2"/>
            <a:r>
              <a:rPr lang="en-AU" sz="2400" dirty="0">
                <a:solidFill>
                  <a:schemeClr val="bg1"/>
                </a:solidFill>
                <a:latin typeface="IBM Plex Sans" panose="020B0503050000000000" pitchFamily="34" charset="77"/>
              </a:rPr>
              <a:t>Weekly laboratory tasks</a:t>
            </a:r>
          </a:p>
          <a:p>
            <a:pPr marL="457200" lvl="1" indent="0">
              <a:buNone/>
            </a:pPr>
            <a:endParaRPr lang="en-US" sz="2800" b="1" dirty="0">
              <a:solidFill>
                <a:schemeClr val="bg1"/>
              </a:solidFill>
              <a:latin typeface="IBM Plex Sans" panose="020B0503050000000000" pitchFamily="34" charset="77"/>
            </a:endParaRPr>
          </a:p>
          <a:p>
            <a:r>
              <a:rPr lang="en-US" sz="3200" b="1" dirty="0">
                <a:solidFill>
                  <a:schemeClr val="bg1"/>
                </a:solidFill>
                <a:latin typeface="IBM Plex Sans" panose="020B0503050000000000" pitchFamily="34" charset="77"/>
              </a:rPr>
              <a:t>Objective will be given for each session</a:t>
            </a:r>
          </a:p>
          <a:p>
            <a:r>
              <a:rPr lang="en-US" sz="3200" b="1" dirty="0">
                <a:solidFill>
                  <a:schemeClr val="bg1"/>
                </a:solidFill>
                <a:latin typeface="IBM Plex Sans" panose="020B0503050000000000" pitchFamily="34" charset="77"/>
              </a:rPr>
              <a:t>Only some will have solutions</a:t>
            </a:r>
          </a:p>
          <a:p>
            <a:r>
              <a:rPr lang="en-US" sz="3200" b="1" dirty="0">
                <a:solidFill>
                  <a:schemeClr val="bg1"/>
                </a:solidFill>
                <a:latin typeface="IBM Plex Sans" panose="020B0503050000000000" pitchFamily="34" charset="77"/>
              </a:rPr>
              <a:t>Be proactive, class does not end when the bell rings, keep </a:t>
            </a:r>
            <a:r>
              <a:rPr lang="en-US" sz="3200" b="1" dirty="0" err="1">
                <a:solidFill>
                  <a:schemeClr val="bg1"/>
                </a:solidFill>
                <a:latin typeface="IBM Plex Sans" panose="020B0503050000000000" pitchFamily="34" charset="77"/>
              </a:rPr>
              <a:t>practicising</a:t>
            </a:r>
            <a:r>
              <a:rPr lang="en-US" sz="3200" b="1" dirty="0">
                <a:solidFill>
                  <a:schemeClr val="bg1"/>
                </a:solidFill>
                <a:latin typeface="IBM Plex Sans" panose="020B0503050000000000" pitchFamily="34" charset="77"/>
              </a:rPr>
              <a:t> and exploring more at home</a:t>
            </a:r>
          </a:p>
          <a:p>
            <a:pPr marL="0" indent="0">
              <a:buNone/>
            </a:pPr>
            <a:endParaRPr lang="en-US" sz="3200" b="1" dirty="0">
              <a:solidFill>
                <a:schemeClr val="bg1"/>
              </a:solidFill>
              <a:latin typeface="IBM Plex Sans" panose="020B0503050000000000" pitchFamily="34" charset="77"/>
            </a:endParaRPr>
          </a:p>
          <a:p>
            <a:pPr marL="0" indent="0">
              <a:buNone/>
            </a:pPr>
            <a:endParaRPr lang="en-US" sz="3200" b="1" dirty="0">
              <a:solidFill>
                <a:schemeClr val="bg1"/>
              </a:solidFill>
              <a:latin typeface="IBM Plex Sans" panose="020B0503050000000000" pitchFamily="34" charset="77"/>
            </a:endParaRPr>
          </a:p>
        </p:txBody>
      </p:sp>
    </p:spTree>
    <p:extLst>
      <p:ext uri="{BB962C8B-B14F-4D97-AF65-F5344CB8AC3E}">
        <p14:creationId xmlns:p14="http://schemas.microsoft.com/office/powerpoint/2010/main" val="3864212652"/>
      </p:ext>
    </p:extLst>
  </p:cSld>
  <p:clrMapOvr>
    <a:masterClrMapping/>
  </p:clrMapOvr>
  <mc:AlternateContent xmlns:mc="http://schemas.openxmlformats.org/markup-compatibility/2006" xmlns:p14="http://schemas.microsoft.com/office/powerpoint/2010/main">
    <mc:Choice Requires="p14">
      <p:transition spd="slow" p14:dur="2000" advTm="501"/>
    </mc:Choice>
    <mc:Fallback xmlns="">
      <p:transition spd="slow" advTm="50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5E5E5E"/>
                </a:solidFill>
                <a:latin typeface="IBM Plex Sans" charset="0"/>
                <a:ea typeface="IBM Plex Sans" charset="0"/>
                <a:cs typeface="IBM Plex Sans" charset="0"/>
              </a:rPr>
              <a:t>Plagiarism</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No!</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Please don’t do it……</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4" name="TextBox 13">
            <a:extLst>
              <a:ext uri="{FF2B5EF4-FFF2-40B4-BE49-F238E27FC236}">
                <a16:creationId xmlns:a16="http://schemas.microsoft.com/office/drawing/2014/main" id="{3955B2D2-9594-F446-983F-CD3D2D9F30C1}"/>
              </a:ext>
            </a:extLst>
          </p:cNvPr>
          <p:cNvSpPr txBox="1"/>
          <p:nvPr/>
        </p:nvSpPr>
        <p:spPr>
          <a:xfrm>
            <a:off x="2705101" y="2762092"/>
            <a:ext cx="8537864" cy="3524042"/>
          </a:xfrm>
          <a:prstGeom prst="rect">
            <a:avLst/>
          </a:prstGeom>
          <a:noFill/>
        </p:spPr>
        <p:txBody>
          <a:bodyPr wrap="square" rtlCol="0">
            <a:spAutoFit/>
          </a:bodyPr>
          <a:lstStyle>
            <a:defPPr>
              <a:defRPr lang="en-US"/>
            </a:defPPr>
            <a:lvl1pPr>
              <a:spcBef>
                <a:spcPts val="600"/>
              </a:spcBef>
              <a:defRPr sz="2000" i="1">
                <a:solidFill>
                  <a:schemeClr val="tx1">
                    <a:lumMod val="65000"/>
                    <a:lumOff val="35000"/>
                  </a:schemeClr>
                </a:solidFill>
                <a:latin typeface="IBM Plex Sans" panose="020B0503050000000000" pitchFamily="34" charset="77"/>
              </a:defRPr>
            </a:lvl1pPr>
          </a:lstStyle>
          <a:p>
            <a:r>
              <a:rPr lang="en-AU" dirty="0"/>
              <a:t>Students should be aware of the seriousness of cheating and the penalties associated with it.</a:t>
            </a:r>
          </a:p>
          <a:p>
            <a:endParaRPr lang="en-AU" dirty="0"/>
          </a:p>
          <a:p>
            <a:r>
              <a:rPr lang="en-AU" dirty="0"/>
              <a:t>Cheating includes copying from another student's work or allowing another student to copy one's own work, allowing someone else to prepare your assignment in part or as a whole, consultation with any unauthorised person during an examination or test, and the use of unauthorised aids. </a:t>
            </a:r>
          </a:p>
          <a:p>
            <a:endParaRPr lang="en-AU" dirty="0"/>
          </a:p>
          <a:p>
            <a:r>
              <a:rPr lang="en-AU" dirty="0"/>
              <a:t>All material submitted for marking must be the student’s original work. </a:t>
            </a:r>
          </a:p>
          <a:p>
            <a:endParaRPr lang="en-AU" dirty="0"/>
          </a:p>
        </p:txBody>
      </p:sp>
    </p:spTree>
    <p:extLst>
      <p:ext uri="{BB962C8B-B14F-4D97-AF65-F5344CB8AC3E}">
        <p14:creationId xmlns:p14="http://schemas.microsoft.com/office/powerpoint/2010/main" val="273753171"/>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5E5E5E"/>
                </a:solidFill>
                <a:latin typeface="IBM Plex Sans" charset="0"/>
                <a:ea typeface="IBM Plex Sans" charset="0"/>
                <a:cs typeface="IBM Plex Sans" charset="0"/>
              </a:rPr>
              <a:t>Plagiarism</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US" sz="6600" dirty="0">
              <a:solidFill>
                <a:srgbClr val="F49019"/>
              </a:solidFill>
              <a:latin typeface="IBM Plex Sans" charset="0"/>
              <a:ea typeface="IBM Plex Sans" charset="0"/>
              <a:cs typeface="IBM Plex Sans" charset="0"/>
            </a:endParaRP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Must Read!</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4" name="TextBox 13">
            <a:extLst>
              <a:ext uri="{FF2B5EF4-FFF2-40B4-BE49-F238E27FC236}">
                <a16:creationId xmlns:a16="http://schemas.microsoft.com/office/drawing/2014/main" id="{3955B2D2-9594-F446-983F-CD3D2D9F30C1}"/>
              </a:ext>
            </a:extLst>
          </p:cNvPr>
          <p:cNvSpPr txBox="1"/>
          <p:nvPr/>
        </p:nvSpPr>
        <p:spPr>
          <a:xfrm>
            <a:off x="2705101" y="2762092"/>
            <a:ext cx="8537864" cy="3708708"/>
          </a:xfrm>
          <a:prstGeom prst="rect">
            <a:avLst/>
          </a:prstGeom>
          <a:noFill/>
        </p:spPr>
        <p:txBody>
          <a:bodyPr wrap="square" rtlCol="0">
            <a:spAutoFit/>
          </a:bodyPr>
          <a:lstStyle>
            <a:defPPr>
              <a:defRPr lang="en-US"/>
            </a:defPPr>
            <a:lvl1pPr>
              <a:spcBef>
                <a:spcPts val="600"/>
              </a:spcBef>
              <a:defRPr sz="2000" i="1">
                <a:solidFill>
                  <a:schemeClr val="tx1">
                    <a:lumMod val="65000"/>
                    <a:lumOff val="35000"/>
                  </a:schemeClr>
                </a:solidFill>
                <a:latin typeface="IBM Plex Sans" panose="020B0503050000000000" pitchFamily="34" charset="77"/>
              </a:defRPr>
            </a:lvl1pPr>
          </a:lstStyle>
          <a:p>
            <a:r>
              <a:rPr lang="en-AU" dirty="0"/>
              <a:t>Students who obtain too much assistance without learning the material ultimately hurt themselves. These students usually do poorly in tests because they have not mastered the lecture topics or practical exercises. Although students are free to discuss ideas used to complete assignments, work that is handed in must be written independently by the student concerned. </a:t>
            </a:r>
          </a:p>
          <a:p>
            <a:endParaRPr lang="en-AU" dirty="0"/>
          </a:p>
          <a:p>
            <a:r>
              <a:rPr lang="en-AU" dirty="0"/>
              <a:t>You </a:t>
            </a:r>
            <a:r>
              <a:rPr lang="en-AU" b="1" dirty="0"/>
              <a:t>MUST</a:t>
            </a:r>
            <a:r>
              <a:rPr lang="en-AU" dirty="0"/>
              <a:t> read and fully understand the implications of the Faculty’s Notice on Plagiarism on </a:t>
            </a:r>
            <a:r>
              <a:rPr lang="en-AU" dirty="0" err="1"/>
              <a:t>CloudDeakin</a:t>
            </a:r>
            <a:r>
              <a:rPr lang="en-AU" dirty="0"/>
              <a:t> prior to submitting your assignments.</a:t>
            </a:r>
          </a:p>
          <a:p>
            <a:endParaRPr lang="en-AU" dirty="0"/>
          </a:p>
        </p:txBody>
      </p:sp>
    </p:spTree>
    <p:extLst>
      <p:ext uri="{BB962C8B-B14F-4D97-AF65-F5344CB8AC3E}">
        <p14:creationId xmlns:p14="http://schemas.microsoft.com/office/powerpoint/2010/main" val="74660680"/>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4B93ED-95EC-7A41-AAAF-E2B1523F3E94}"/>
              </a:ext>
            </a:extLst>
          </p:cNvPr>
          <p:cNvSpPr>
            <a:spLocks noGrp="1"/>
          </p:cNvSpPr>
          <p:nvPr>
            <p:ph type="ctrTitle"/>
          </p:nvPr>
        </p:nvSpPr>
        <p:spPr/>
        <p:txBody>
          <a:bodyPr/>
          <a:lstStyle/>
          <a:p>
            <a:r>
              <a:rPr lang="en-US" dirty="0"/>
              <a:t>Let’s start – what is a web service?</a:t>
            </a:r>
          </a:p>
        </p:txBody>
      </p:sp>
      <p:sp>
        <p:nvSpPr>
          <p:cNvPr id="4" name="Subtitle 3">
            <a:extLst>
              <a:ext uri="{FF2B5EF4-FFF2-40B4-BE49-F238E27FC236}">
                <a16:creationId xmlns:a16="http://schemas.microsoft.com/office/drawing/2014/main" id="{0C310BF5-2755-B44F-82F0-F5AE5BED2B35}"/>
              </a:ext>
            </a:extLst>
          </p:cNvPr>
          <p:cNvSpPr>
            <a:spLocks noGrp="1"/>
          </p:cNvSpPr>
          <p:nvPr>
            <p:ph type="subTitle" idx="1"/>
          </p:nvPr>
        </p:nvSpPr>
        <p:spPr/>
        <p:txBody>
          <a:bodyPr/>
          <a:lstStyle/>
          <a:p>
            <a:r>
              <a:rPr lang="en-US" dirty="0"/>
              <a:t>Let’s do the first thing an experienced developer would do …</a:t>
            </a:r>
          </a:p>
        </p:txBody>
      </p:sp>
    </p:spTree>
    <p:extLst>
      <p:ext uri="{BB962C8B-B14F-4D97-AF65-F5344CB8AC3E}">
        <p14:creationId xmlns:p14="http://schemas.microsoft.com/office/powerpoint/2010/main" val="691078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06DBA-2DB5-D24A-80D3-DC89EBC30931}"/>
              </a:ext>
            </a:extLst>
          </p:cNvPr>
          <p:cNvSpPr>
            <a:spLocks noGrp="1"/>
          </p:cNvSpPr>
          <p:nvPr>
            <p:ph type="title"/>
          </p:nvPr>
        </p:nvSpPr>
        <p:spPr/>
        <p:txBody>
          <a:bodyPr>
            <a:normAutofit/>
          </a:bodyPr>
          <a:lstStyle/>
          <a:p>
            <a:r>
              <a:rPr lang="en-US" dirty="0">
                <a:solidFill>
                  <a:srgbClr val="5E5E5E"/>
                </a:solidFill>
              </a:rPr>
              <a:t>Google</a:t>
            </a:r>
            <a:r>
              <a:rPr lang="en-US" dirty="0"/>
              <a:t> “What is a Web Service?”</a:t>
            </a:r>
          </a:p>
        </p:txBody>
      </p:sp>
      <p:sp>
        <p:nvSpPr>
          <p:cNvPr id="3" name="Text Placeholder 2">
            <a:extLst>
              <a:ext uri="{FF2B5EF4-FFF2-40B4-BE49-F238E27FC236}">
                <a16:creationId xmlns:a16="http://schemas.microsoft.com/office/drawing/2014/main" id="{95657DB8-FE1E-264F-8E36-6558B79DF2EC}"/>
              </a:ext>
            </a:extLst>
          </p:cNvPr>
          <p:cNvSpPr>
            <a:spLocks noGrp="1"/>
          </p:cNvSpPr>
          <p:nvPr>
            <p:ph type="body" sz="quarter" idx="13"/>
          </p:nvPr>
        </p:nvSpPr>
        <p:spPr/>
        <p:txBody>
          <a:bodyPr/>
          <a:lstStyle/>
          <a:p>
            <a:pPr marL="0" indent="0" algn="ctr">
              <a:buNone/>
            </a:pPr>
            <a:r>
              <a:rPr lang="en-AU" dirty="0"/>
              <a:t>“A </a:t>
            </a:r>
            <a:r>
              <a:rPr lang="en-AU" dirty="0">
                <a:solidFill>
                  <a:srgbClr val="F49019"/>
                </a:solidFill>
              </a:rPr>
              <a:t>web service </a:t>
            </a:r>
            <a:r>
              <a:rPr lang="en-AU" dirty="0"/>
              <a:t>is a service </a:t>
            </a:r>
            <a:r>
              <a:rPr lang="en-AU" dirty="0">
                <a:solidFill>
                  <a:srgbClr val="F49019"/>
                </a:solidFill>
              </a:rPr>
              <a:t>offered</a:t>
            </a:r>
            <a:r>
              <a:rPr lang="en-AU" dirty="0"/>
              <a:t> by an electronic device to another electronic device, </a:t>
            </a:r>
            <a:r>
              <a:rPr lang="en-AU" dirty="0">
                <a:solidFill>
                  <a:srgbClr val="F49019"/>
                </a:solidFill>
              </a:rPr>
              <a:t>communicating</a:t>
            </a:r>
            <a:r>
              <a:rPr lang="en-AU" dirty="0"/>
              <a:t> with each other via the </a:t>
            </a:r>
            <a:r>
              <a:rPr lang="en-AU" dirty="0">
                <a:solidFill>
                  <a:srgbClr val="F49019"/>
                </a:solidFill>
              </a:rPr>
              <a:t>W</a:t>
            </a:r>
            <a:r>
              <a:rPr lang="en-AU" dirty="0"/>
              <a:t>orld </a:t>
            </a:r>
            <a:r>
              <a:rPr lang="en-AU" dirty="0">
                <a:solidFill>
                  <a:srgbClr val="F49019"/>
                </a:solidFill>
              </a:rPr>
              <a:t>W</a:t>
            </a:r>
            <a:r>
              <a:rPr lang="en-AU" dirty="0"/>
              <a:t>ide </a:t>
            </a:r>
            <a:r>
              <a:rPr lang="en-AU" dirty="0">
                <a:solidFill>
                  <a:srgbClr val="F49019"/>
                </a:solidFill>
              </a:rPr>
              <a:t>W</a:t>
            </a:r>
            <a:r>
              <a:rPr lang="en-AU" dirty="0"/>
              <a:t>eb”</a:t>
            </a:r>
          </a:p>
          <a:p>
            <a:pPr marL="0" indent="0">
              <a:buNone/>
            </a:pPr>
            <a:r>
              <a:rPr lang="en-AU" dirty="0"/>
              <a:t>									</a:t>
            </a:r>
            <a:r>
              <a:rPr lang="en-AU" dirty="0">
                <a:solidFill>
                  <a:srgbClr val="F49019"/>
                </a:solidFill>
              </a:rPr>
              <a:t>Google</a:t>
            </a:r>
            <a:endParaRPr lang="en-US" dirty="0">
              <a:solidFill>
                <a:srgbClr val="F49019"/>
              </a:solidFill>
            </a:endParaRPr>
          </a:p>
        </p:txBody>
      </p:sp>
    </p:spTree>
    <p:extLst>
      <p:ext uri="{BB962C8B-B14F-4D97-AF65-F5344CB8AC3E}">
        <p14:creationId xmlns:p14="http://schemas.microsoft.com/office/powerpoint/2010/main" val="2509499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891D-535F-3046-9797-91820F987B1C}"/>
              </a:ext>
            </a:extLst>
          </p:cNvPr>
          <p:cNvSpPr>
            <a:spLocks noGrp="1"/>
          </p:cNvSpPr>
          <p:nvPr>
            <p:ph type="title"/>
          </p:nvPr>
        </p:nvSpPr>
        <p:spPr/>
        <p:txBody>
          <a:bodyPr/>
          <a:lstStyle/>
          <a:p>
            <a:r>
              <a:rPr lang="en-US" dirty="0"/>
              <a:t>Engineers are </a:t>
            </a:r>
            <a:r>
              <a:rPr lang="en-US" dirty="0">
                <a:solidFill>
                  <a:srgbClr val="5E5E5E"/>
                </a:solidFill>
              </a:rPr>
              <a:t>1</a:t>
            </a:r>
            <a:r>
              <a:rPr lang="en-US" dirty="0"/>
              <a:t> || </a:t>
            </a:r>
            <a:r>
              <a:rPr lang="en-US" dirty="0">
                <a:solidFill>
                  <a:srgbClr val="5E5E5E"/>
                </a:solidFill>
              </a:rPr>
              <a:t>0</a:t>
            </a:r>
          </a:p>
        </p:txBody>
      </p:sp>
      <p:sp>
        <p:nvSpPr>
          <p:cNvPr id="3" name="Text Placeholder 2">
            <a:extLst>
              <a:ext uri="{FF2B5EF4-FFF2-40B4-BE49-F238E27FC236}">
                <a16:creationId xmlns:a16="http://schemas.microsoft.com/office/drawing/2014/main" id="{A56A2349-7374-C343-B753-AD3D1D727546}"/>
              </a:ext>
            </a:extLst>
          </p:cNvPr>
          <p:cNvSpPr>
            <a:spLocks noGrp="1"/>
          </p:cNvSpPr>
          <p:nvPr>
            <p:ph type="body" sz="quarter" idx="13"/>
          </p:nvPr>
        </p:nvSpPr>
        <p:spPr/>
        <p:txBody>
          <a:bodyPr>
            <a:normAutofit/>
          </a:bodyPr>
          <a:lstStyle/>
          <a:p>
            <a:pPr>
              <a:lnSpc>
                <a:spcPct val="100000"/>
              </a:lnSpc>
            </a:pPr>
            <a:r>
              <a:rPr lang="en-US" dirty="0"/>
              <a:t>  Technology is not an opinion.</a:t>
            </a:r>
          </a:p>
          <a:p>
            <a:pPr>
              <a:lnSpc>
                <a:spcPct val="100000"/>
              </a:lnSpc>
            </a:pPr>
            <a:r>
              <a:rPr lang="en-US" dirty="0"/>
              <a:t>  People have opinions and are part of       the technology.</a:t>
            </a:r>
          </a:p>
          <a:p>
            <a:pPr>
              <a:lnSpc>
                <a:spcPct val="100000"/>
              </a:lnSpc>
            </a:pPr>
            <a:r>
              <a:rPr lang="en-US" dirty="0"/>
              <a:t>  People are users, users need solutions, solutions are obtained through technology</a:t>
            </a:r>
          </a:p>
          <a:p>
            <a:pPr marL="0" indent="0">
              <a:buNone/>
            </a:pPr>
            <a:endParaRPr lang="en-US" dirty="0"/>
          </a:p>
          <a:p>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531619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891D-535F-3046-9797-91820F987B1C}"/>
              </a:ext>
            </a:extLst>
          </p:cNvPr>
          <p:cNvSpPr>
            <a:spLocks noGrp="1"/>
          </p:cNvSpPr>
          <p:nvPr>
            <p:ph type="title"/>
          </p:nvPr>
        </p:nvSpPr>
        <p:spPr/>
        <p:txBody>
          <a:bodyPr/>
          <a:lstStyle/>
          <a:p>
            <a:r>
              <a:rPr lang="en-US" dirty="0"/>
              <a:t>As a user I want to ……</a:t>
            </a:r>
            <a:endParaRPr lang="en-US" dirty="0">
              <a:solidFill>
                <a:srgbClr val="5E5E5E"/>
              </a:solidFill>
            </a:endParaRPr>
          </a:p>
        </p:txBody>
      </p:sp>
      <p:sp>
        <p:nvSpPr>
          <p:cNvPr id="3" name="Text Placeholder 2">
            <a:extLst>
              <a:ext uri="{FF2B5EF4-FFF2-40B4-BE49-F238E27FC236}">
                <a16:creationId xmlns:a16="http://schemas.microsoft.com/office/drawing/2014/main" id="{A56A2349-7374-C343-B753-AD3D1D727546}"/>
              </a:ext>
            </a:extLst>
          </p:cNvPr>
          <p:cNvSpPr>
            <a:spLocks noGrp="1"/>
          </p:cNvSpPr>
          <p:nvPr>
            <p:ph type="body" sz="quarter" idx="13"/>
          </p:nvPr>
        </p:nvSpPr>
        <p:spPr/>
        <p:txBody>
          <a:bodyPr>
            <a:normAutofit/>
          </a:bodyPr>
          <a:lstStyle/>
          <a:p>
            <a:pPr>
              <a:lnSpc>
                <a:spcPct val="100000"/>
              </a:lnSpc>
            </a:pPr>
            <a:r>
              <a:rPr lang="en-US" dirty="0"/>
              <a:t>  Give life to my </a:t>
            </a:r>
            <a:r>
              <a:rPr lang="en-US" dirty="0" err="1"/>
              <a:t>Tjbot</a:t>
            </a:r>
            <a:r>
              <a:rPr lang="en-US" dirty="0"/>
              <a:t>!</a:t>
            </a:r>
          </a:p>
          <a:p>
            <a:pPr>
              <a:lnSpc>
                <a:spcPct val="100000"/>
              </a:lnSpc>
            </a:pPr>
            <a:r>
              <a:rPr lang="en-US" dirty="0"/>
              <a:t>  I want him to speak</a:t>
            </a:r>
          </a:p>
          <a:p>
            <a:pPr>
              <a:lnSpc>
                <a:spcPct val="100000"/>
              </a:lnSpc>
            </a:pPr>
            <a:r>
              <a:rPr lang="en-US" dirty="0"/>
              <a:t>  I want him to hear</a:t>
            </a:r>
          </a:p>
          <a:p>
            <a:pPr>
              <a:lnSpc>
                <a:spcPct val="100000"/>
              </a:lnSpc>
            </a:pPr>
            <a:r>
              <a:rPr lang="en-US" dirty="0"/>
              <a:t>  I want him to see</a:t>
            </a:r>
          </a:p>
          <a:p>
            <a:pPr>
              <a:lnSpc>
                <a:spcPct val="100000"/>
              </a:lnSpc>
            </a:pPr>
            <a:r>
              <a:rPr lang="en-US" dirty="0"/>
              <a:t>  I am not Frankenstein!</a:t>
            </a:r>
          </a:p>
          <a:p>
            <a:endParaRPr lang="en-US" dirty="0"/>
          </a:p>
          <a:p>
            <a:pPr marL="0" indent="0">
              <a:buNone/>
            </a:pPr>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1900A7A5-C716-0743-83EF-279262B01E2D}"/>
              </a:ext>
            </a:extLst>
          </p:cNvPr>
          <p:cNvPicPr>
            <a:picLocks noChangeAspect="1"/>
          </p:cNvPicPr>
          <p:nvPr/>
        </p:nvPicPr>
        <p:blipFill>
          <a:blip r:embed="rId2"/>
          <a:stretch>
            <a:fillRect/>
          </a:stretch>
        </p:blipFill>
        <p:spPr>
          <a:xfrm>
            <a:off x="7232753" y="2370282"/>
            <a:ext cx="4118161" cy="3636818"/>
          </a:xfrm>
          <a:prstGeom prst="rect">
            <a:avLst/>
          </a:prstGeom>
        </p:spPr>
      </p:pic>
    </p:spTree>
    <p:extLst>
      <p:ext uri="{BB962C8B-B14F-4D97-AF65-F5344CB8AC3E}">
        <p14:creationId xmlns:p14="http://schemas.microsoft.com/office/powerpoint/2010/main" val="2808286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395F27-187E-494E-AF53-B042A5C358D9}"/>
              </a:ext>
            </a:extLst>
          </p:cNvPr>
          <p:cNvSpPr>
            <a:spLocks noGrp="1"/>
          </p:cNvSpPr>
          <p:nvPr>
            <p:ph type="title"/>
          </p:nvPr>
        </p:nvSpPr>
        <p:spPr/>
        <p:txBody>
          <a:bodyPr/>
          <a:lstStyle/>
          <a:p>
            <a:r>
              <a:rPr lang="en-US" dirty="0"/>
              <a:t>Bring Tee to life!</a:t>
            </a:r>
          </a:p>
        </p:txBody>
      </p:sp>
      <p:sp>
        <p:nvSpPr>
          <p:cNvPr id="5" name="Text Placeholder 4">
            <a:extLst>
              <a:ext uri="{FF2B5EF4-FFF2-40B4-BE49-F238E27FC236}">
                <a16:creationId xmlns:a16="http://schemas.microsoft.com/office/drawing/2014/main" id="{5D3CFFAE-506F-B64A-B29F-DE3EB3934BC9}"/>
              </a:ext>
            </a:extLst>
          </p:cNvPr>
          <p:cNvSpPr>
            <a:spLocks noGrp="1"/>
          </p:cNvSpPr>
          <p:nvPr>
            <p:ph type="body" sz="quarter" idx="13"/>
          </p:nvPr>
        </p:nvSpPr>
        <p:spPr/>
        <p:txBody>
          <a:bodyPr/>
          <a:lstStyle/>
          <a:p>
            <a:r>
              <a:rPr lang="en-US" dirty="0"/>
              <a:t>By the end of this trimester, Tee should be able to satisfy our simplest tasks.</a:t>
            </a:r>
          </a:p>
          <a:p>
            <a:r>
              <a:rPr lang="en-US" dirty="0"/>
              <a:t>We will use web services to bring him to life!</a:t>
            </a:r>
          </a:p>
          <a:p>
            <a:r>
              <a:rPr lang="en-US" dirty="0"/>
              <a:t>Welcome again and enjoy your time here at Deakin, remember, learning does not stop outside these doors.</a:t>
            </a:r>
          </a:p>
        </p:txBody>
      </p:sp>
    </p:spTree>
    <p:extLst>
      <p:ext uri="{BB962C8B-B14F-4D97-AF65-F5344CB8AC3E}">
        <p14:creationId xmlns:p14="http://schemas.microsoft.com/office/powerpoint/2010/main" val="1291977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B28C84-9E5E-BF42-87AC-099CBB15D3D2}"/>
              </a:ext>
            </a:extLst>
          </p:cNvPr>
          <p:cNvSpPr>
            <a:spLocks noGrp="1"/>
          </p:cNvSpPr>
          <p:nvPr>
            <p:ph type="ctrTitle"/>
          </p:nvPr>
        </p:nvSpPr>
        <p:spPr/>
        <p:txBody>
          <a:bodyPr/>
          <a:lstStyle/>
          <a:p>
            <a:r>
              <a:rPr lang="en-US" dirty="0"/>
              <a:t>Welcome To Your First SIT737 class </a:t>
            </a:r>
          </a:p>
        </p:txBody>
      </p:sp>
      <p:sp>
        <p:nvSpPr>
          <p:cNvPr id="5" name="Subtitle 4">
            <a:extLst>
              <a:ext uri="{FF2B5EF4-FFF2-40B4-BE49-F238E27FC236}">
                <a16:creationId xmlns:a16="http://schemas.microsoft.com/office/drawing/2014/main" id="{8C22D1F8-A40B-6B4E-9505-EABA113E9BA5}"/>
              </a:ext>
            </a:extLst>
          </p:cNvPr>
          <p:cNvSpPr>
            <a:spLocks noGrp="1"/>
          </p:cNvSpPr>
          <p:nvPr>
            <p:ph type="subTitle" idx="1"/>
          </p:nvPr>
        </p:nvSpPr>
        <p:spPr/>
        <p:txBody>
          <a:bodyPr/>
          <a:lstStyle/>
          <a:p>
            <a:r>
              <a:rPr lang="en-US" dirty="0"/>
              <a:t>Get comfortable, introduce yourself to the person next to you</a:t>
            </a:r>
          </a:p>
        </p:txBody>
      </p:sp>
    </p:spTree>
    <p:extLst>
      <p:ext uri="{BB962C8B-B14F-4D97-AF65-F5344CB8AC3E}">
        <p14:creationId xmlns:p14="http://schemas.microsoft.com/office/powerpoint/2010/main" val="20551797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p:nvSpPr>
        <p:spPr>
          <a:xfrm>
            <a:off x="-3464" y="0"/>
            <a:ext cx="12192000" cy="68580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834736" y="232685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b="1" dirty="0">
                <a:solidFill>
                  <a:srgbClr val="F49019"/>
                </a:solidFill>
                <a:latin typeface="IBM Plex Sans" charset="0"/>
                <a:ea typeface="IBM Plex Sans" charset="0"/>
                <a:cs typeface="IBM Plex Sans" charset="0"/>
              </a:rPr>
              <a:t>Any Questions?</a:t>
            </a:r>
          </a:p>
        </p:txBody>
      </p:sp>
    </p:spTree>
    <p:extLst>
      <p:ext uri="{BB962C8B-B14F-4D97-AF65-F5344CB8AC3E}">
        <p14:creationId xmlns:p14="http://schemas.microsoft.com/office/powerpoint/2010/main" val="3398349600"/>
      </p:ext>
    </p:extLst>
  </p:cSld>
  <p:clrMapOvr>
    <a:masterClrMapping/>
  </p:clrMapOvr>
  <mc:AlternateContent xmlns:mc="http://schemas.openxmlformats.org/markup-compatibility/2006" xmlns:p14="http://schemas.microsoft.com/office/powerpoint/2010/main">
    <mc:Choice Requires="p14">
      <p:transition spd="slow" p14:dur="2000" advTm="501"/>
    </mc:Choice>
    <mc:Fallback xmlns="">
      <p:transition spd="slow" advTm="50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12192000" cy="6858000"/>
          </a:xfrm>
          <a:prstGeom prst="rect">
            <a:avLst/>
          </a:prstGeom>
        </p:spPr>
      </p:pic>
      <p:sp>
        <p:nvSpPr>
          <p:cNvPr id="10" name="Rectangle 9"/>
          <p:cNvSpPr/>
          <p:nvPr/>
        </p:nvSpPr>
        <p:spPr>
          <a:xfrm>
            <a:off x="-2" y="1"/>
            <a:ext cx="12192002" cy="6858000"/>
          </a:xfrm>
          <a:prstGeom prst="rect">
            <a:avLst/>
          </a:prstGeom>
          <a:solidFill>
            <a:schemeClr val="tx1">
              <a:alpha val="4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p:cNvSpPr>
            <a:spLocks noGrp="1"/>
          </p:cNvSpPr>
          <p:nvPr>
            <p:ph idx="1"/>
          </p:nvPr>
        </p:nvSpPr>
        <p:spPr>
          <a:xfrm>
            <a:off x="5284381" y="1222744"/>
            <a:ext cx="6365752" cy="5635255"/>
          </a:xfrm>
        </p:spPr>
        <p:txBody>
          <a:bodyPr>
            <a:normAutofit fontScale="62500" lnSpcReduction="20000"/>
          </a:bodyPr>
          <a:lstStyle/>
          <a:p>
            <a:pPr marL="0" indent="0" algn="ctr">
              <a:buNone/>
            </a:pPr>
            <a:endParaRPr lang="en-US" b="1" dirty="0">
              <a:solidFill>
                <a:schemeClr val="bg1"/>
              </a:solidFill>
              <a:latin typeface="IBM Plex Sans" charset="0"/>
              <a:ea typeface="IBM Plex Sans" charset="0"/>
              <a:cs typeface="IBM Plex Sans" charset="0"/>
            </a:endParaRPr>
          </a:p>
          <a:p>
            <a:pPr marL="0" indent="0" algn="ctr">
              <a:buNone/>
            </a:pPr>
            <a:r>
              <a:rPr lang="en-US" b="1" dirty="0">
                <a:solidFill>
                  <a:schemeClr val="bg1"/>
                </a:solidFill>
                <a:latin typeface="IBM Plex Sans" charset="0"/>
                <a:ea typeface="IBM Plex Sans" charset="0"/>
                <a:cs typeface="IBM Plex Sans" charset="0"/>
              </a:rPr>
              <a:t>My name is </a:t>
            </a:r>
            <a:r>
              <a:rPr lang="en-US" b="1" dirty="0" err="1">
                <a:solidFill>
                  <a:srgbClr val="F49019"/>
                </a:solidFill>
                <a:latin typeface="IBM Plex Sans" charset="0"/>
                <a:ea typeface="IBM Plex Sans" charset="0"/>
                <a:cs typeface="IBM Plex Sans" charset="0"/>
              </a:rPr>
              <a:t>Alessio</a:t>
            </a:r>
            <a:r>
              <a:rPr lang="en-US" b="1" dirty="0">
                <a:solidFill>
                  <a:srgbClr val="F49019"/>
                </a:solidFill>
                <a:latin typeface="IBM Plex Sans" charset="0"/>
                <a:ea typeface="IBM Plex Sans" charset="0"/>
                <a:cs typeface="IBM Plex Sans" charset="0"/>
              </a:rPr>
              <a:t> </a:t>
            </a:r>
            <a:r>
              <a:rPr lang="en-US" b="1" dirty="0" err="1">
                <a:solidFill>
                  <a:srgbClr val="F49019"/>
                </a:solidFill>
                <a:latin typeface="IBM Plex Sans" charset="0"/>
                <a:ea typeface="IBM Plex Sans" charset="0"/>
                <a:cs typeface="IBM Plex Sans" charset="0"/>
              </a:rPr>
              <a:t>Bonti</a:t>
            </a:r>
            <a:endParaRPr lang="en-US" b="1" dirty="0">
              <a:solidFill>
                <a:srgbClr val="F49019"/>
              </a:solidFill>
              <a:latin typeface="IBM Plex Sans" charset="0"/>
              <a:ea typeface="IBM Plex Sans" charset="0"/>
              <a:cs typeface="IBM Plex Sans" charset="0"/>
            </a:endParaRPr>
          </a:p>
          <a:p>
            <a:pPr marL="0" indent="0" algn="ctr">
              <a:buNone/>
            </a:pPr>
            <a:r>
              <a:rPr lang="en-US" b="1" dirty="0">
                <a:solidFill>
                  <a:schemeClr val="bg1"/>
                </a:solidFill>
                <a:latin typeface="IBM Plex Sans" charset="0"/>
                <a:ea typeface="IBM Plex Sans" charset="0"/>
                <a:cs typeface="IBM Plex Sans" charset="0"/>
              </a:rPr>
              <a:t>I was </a:t>
            </a:r>
            <a:r>
              <a:rPr lang="en-US" b="1" dirty="0">
                <a:solidFill>
                  <a:srgbClr val="F49019"/>
                </a:solidFill>
                <a:latin typeface="IBM Plex Sans" charset="0"/>
                <a:ea typeface="IBM Plex Sans" charset="0"/>
                <a:cs typeface="IBM Plex Sans" charset="0"/>
              </a:rPr>
              <a:t>sitting in the same chair </a:t>
            </a:r>
            <a:r>
              <a:rPr lang="en-US" b="1" dirty="0">
                <a:solidFill>
                  <a:schemeClr val="bg1"/>
                </a:solidFill>
                <a:latin typeface="IBM Plex Sans" charset="0"/>
                <a:ea typeface="IBM Plex Sans" charset="0"/>
                <a:cs typeface="IBM Plex Sans" charset="0"/>
              </a:rPr>
              <a:t>you are now sitting until 2007.</a:t>
            </a:r>
          </a:p>
          <a:p>
            <a:pPr marL="0" indent="0" algn="ctr">
              <a:buNone/>
            </a:pPr>
            <a:r>
              <a:rPr lang="en-US" b="1" dirty="0">
                <a:solidFill>
                  <a:schemeClr val="bg1"/>
                </a:solidFill>
                <a:latin typeface="IBM Plex Sans" charset="0"/>
                <a:ea typeface="IBM Plex Sans" charset="0"/>
                <a:cs typeface="IBM Plex Sans" charset="0"/>
              </a:rPr>
              <a:t>I completed my </a:t>
            </a:r>
            <a:r>
              <a:rPr lang="en-US" b="1" dirty="0">
                <a:solidFill>
                  <a:srgbClr val="F49019"/>
                </a:solidFill>
                <a:latin typeface="IBM Plex Sans" charset="0"/>
                <a:ea typeface="IBM Plex Sans" charset="0"/>
                <a:cs typeface="IBM Plex Sans" charset="0"/>
              </a:rPr>
              <a:t>PhD</a:t>
            </a:r>
            <a:r>
              <a:rPr lang="en-US" b="1" dirty="0">
                <a:solidFill>
                  <a:schemeClr val="bg1"/>
                </a:solidFill>
                <a:latin typeface="IBM Plex Sans" charset="0"/>
                <a:ea typeface="IBM Plex Sans" charset="0"/>
                <a:cs typeface="IBM Plex Sans" charset="0"/>
              </a:rPr>
              <a:t> at Deakin in 2012</a:t>
            </a:r>
          </a:p>
          <a:p>
            <a:pPr marL="0" indent="0" algn="ctr">
              <a:buNone/>
            </a:pPr>
            <a:r>
              <a:rPr lang="en-US" b="1" dirty="0">
                <a:solidFill>
                  <a:schemeClr val="bg1"/>
                </a:solidFill>
                <a:latin typeface="IBM Plex Sans" charset="0"/>
                <a:ea typeface="IBM Plex Sans" charset="0"/>
                <a:cs typeface="IBM Plex Sans" charset="0"/>
              </a:rPr>
              <a:t>I worked for </a:t>
            </a:r>
            <a:r>
              <a:rPr lang="en-US" b="1" dirty="0">
                <a:solidFill>
                  <a:srgbClr val="F49019"/>
                </a:solidFill>
                <a:latin typeface="IBM Plex Sans" charset="0"/>
                <a:ea typeface="IBM Plex Sans" charset="0"/>
                <a:cs typeface="IBM Plex Sans" charset="0"/>
              </a:rPr>
              <a:t>IBM Research</a:t>
            </a:r>
            <a:r>
              <a:rPr lang="en-US" b="1" dirty="0">
                <a:solidFill>
                  <a:schemeClr val="bg1"/>
                </a:solidFill>
                <a:latin typeface="IBM Plex Sans" charset="0"/>
                <a:ea typeface="IBM Plex Sans" charset="0"/>
                <a:cs typeface="IBM Plex Sans" charset="0"/>
              </a:rPr>
              <a:t> Australia between 2012 and 2018</a:t>
            </a:r>
          </a:p>
          <a:p>
            <a:pPr marL="0" indent="0" algn="ctr">
              <a:buNone/>
            </a:pPr>
            <a:endParaRPr lang="en-US" b="1" dirty="0">
              <a:solidFill>
                <a:schemeClr val="bg1"/>
              </a:solidFill>
              <a:latin typeface="IBM Plex Sans" charset="0"/>
              <a:ea typeface="IBM Plex Sans" charset="0"/>
              <a:cs typeface="IBM Plex Sans" charset="0"/>
            </a:endParaRPr>
          </a:p>
          <a:p>
            <a:pPr marL="0" indent="0" algn="ctr">
              <a:buNone/>
            </a:pPr>
            <a:r>
              <a:rPr lang="en-US" b="1" dirty="0">
                <a:solidFill>
                  <a:schemeClr val="bg1"/>
                </a:solidFill>
                <a:latin typeface="IBM Plex Sans" charset="0"/>
                <a:ea typeface="IBM Plex Sans" charset="0"/>
                <a:cs typeface="IBM Plex Sans" charset="0"/>
              </a:rPr>
              <a:t>Things I like</a:t>
            </a:r>
          </a:p>
          <a:p>
            <a:pPr marL="0" indent="0" algn="ctr">
              <a:buNone/>
            </a:pPr>
            <a:r>
              <a:rPr lang="en-US" b="1" dirty="0">
                <a:solidFill>
                  <a:srgbClr val="F49019"/>
                </a:solidFill>
                <a:latin typeface="IBM Plex Sans" charset="0"/>
                <a:ea typeface="IBM Plex Sans" charset="0"/>
                <a:cs typeface="IBM Plex Sans" charset="0"/>
              </a:rPr>
              <a:t>Cloud</a:t>
            </a:r>
            <a:r>
              <a:rPr lang="en-US" b="1" dirty="0">
                <a:solidFill>
                  <a:schemeClr val="bg1"/>
                </a:solidFill>
                <a:latin typeface="IBM Plex Sans" charset="0"/>
                <a:ea typeface="IBM Plex Sans" charset="0"/>
                <a:cs typeface="IBM Plex Sans" charset="0"/>
              </a:rPr>
              <a:t> Application Design</a:t>
            </a:r>
          </a:p>
          <a:p>
            <a:pPr marL="0" indent="0" algn="ctr">
              <a:buNone/>
            </a:pPr>
            <a:r>
              <a:rPr lang="en-US" b="1" dirty="0">
                <a:solidFill>
                  <a:srgbClr val="F49019"/>
                </a:solidFill>
                <a:latin typeface="IBM Plex Sans" charset="0"/>
                <a:ea typeface="IBM Plex Sans" charset="0"/>
                <a:cs typeface="IBM Plex Sans" charset="0"/>
              </a:rPr>
              <a:t>Blockchain </a:t>
            </a:r>
          </a:p>
          <a:p>
            <a:pPr marL="0" indent="0" algn="ctr">
              <a:buNone/>
            </a:pPr>
            <a:r>
              <a:rPr lang="en-US" b="1" dirty="0">
                <a:solidFill>
                  <a:srgbClr val="F49019"/>
                </a:solidFill>
                <a:latin typeface="IBM Plex Sans" charset="0"/>
                <a:ea typeface="IBM Plex Sans" charset="0"/>
                <a:cs typeface="IBM Plex Sans" charset="0"/>
              </a:rPr>
              <a:t>Create</a:t>
            </a:r>
            <a:r>
              <a:rPr lang="en-US" b="1" dirty="0">
                <a:solidFill>
                  <a:schemeClr val="bg1"/>
                </a:solidFill>
                <a:latin typeface="IBM Plex Sans" charset="0"/>
                <a:ea typeface="IBM Plex Sans" charset="0"/>
                <a:cs typeface="IBM Plex Sans" charset="0"/>
              </a:rPr>
              <a:t> Great </a:t>
            </a:r>
            <a:r>
              <a:rPr lang="en-US" b="1" dirty="0">
                <a:solidFill>
                  <a:srgbClr val="F49019"/>
                </a:solidFill>
                <a:latin typeface="IBM Plex Sans" charset="0"/>
                <a:ea typeface="IBM Plex Sans" charset="0"/>
                <a:cs typeface="IBM Plex Sans" charset="0"/>
              </a:rPr>
              <a:t>User Experiences</a:t>
            </a:r>
          </a:p>
          <a:p>
            <a:pPr marL="0" indent="0" algn="ctr">
              <a:buNone/>
            </a:pPr>
            <a:endParaRPr lang="en-US" b="1" dirty="0">
              <a:solidFill>
                <a:schemeClr val="bg1"/>
              </a:solidFill>
              <a:latin typeface="IBM Plex Sans" charset="0"/>
              <a:ea typeface="IBM Plex Sans" charset="0"/>
              <a:cs typeface="IBM Plex Sans" charset="0"/>
            </a:endParaRPr>
          </a:p>
          <a:p>
            <a:pPr marL="457200" lvl="1" indent="0">
              <a:buNone/>
            </a:pPr>
            <a:endParaRPr lang="en-US" b="1" dirty="0">
              <a:solidFill>
                <a:schemeClr val="bg1"/>
              </a:solidFill>
              <a:latin typeface="IBM Plex Sans" charset="0"/>
              <a:ea typeface="IBM Plex Sans" charset="0"/>
              <a:cs typeface="IBM Plex Sans" charset="0"/>
            </a:endParaRPr>
          </a:p>
          <a:p>
            <a:pPr marL="457200" lvl="1" indent="0">
              <a:buNone/>
            </a:pPr>
            <a:endParaRPr lang="en-US" b="1" dirty="0">
              <a:solidFill>
                <a:schemeClr val="bg1"/>
              </a:solidFill>
              <a:latin typeface="IBM Plex Sans" charset="0"/>
              <a:ea typeface="IBM Plex Sans" charset="0"/>
              <a:cs typeface="IBM Plex Sans" charset="0"/>
            </a:endParaRPr>
          </a:p>
          <a:p>
            <a:pPr marL="457200" lvl="1" indent="0">
              <a:buNone/>
            </a:pPr>
            <a:endParaRPr lang="en-US" dirty="0">
              <a:solidFill>
                <a:schemeClr val="bg1"/>
              </a:solidFill>
            </a:endParaRPr>
          </a:p>
        </p:txBody>
      </p:sp>
      <p:sp>
        <p:nvSpPr>
          <p:cNvPr id="2" name="Rectangle 1">
            <a:extLst>
              <a:ext uri="{FF2B5EF4-FFF2-40B4-BE49-F238E27FC236}">
                <a16:creationId xmlns:a16="http://schemas.microsoft.com/office/drawing/2014/main" id="{E82C9FDB-CF5C-E442-A0B0-6DF9478448D7}"/>
              </a:ext>
            </a:extLst>
          </p:cNvPr>
          <p:cNvSpPr/>
          <p:nvPr/>
        </p:nvSpPr>
        <p:spPr>
          <a:xfrm>
            <a:off x="-2" y="-1"/>
            <a:ext cx="12192002" cy="1085850"/>
          </a:xfrm>
          <a:prstGeom prst="rect">
            <a:avLst/>
          </a:prstGeom>
          <a:solidFill>
            <a:schemeClr val="tx1">
              <a:lumMod val="75000"/>
              <a:lumOff val="2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6" name="Title 1"/>
          <p:cNvSpPr txBox="1">
            <a:spLocks/>
          </p:cNvSpPr>
          <p:nvPr/>
        </p:nvSpPr>
        <p:spPr>
          <a:xfrm>
            <a:off x="255181" y="13904"/>
            <a:ext cx="11717080" cy="107194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49019"/>
                </a:solidFill>
                <a:latin typeface="IBM Plex Sans" charset="0"/>
                <a:ea typeface="IBM Plex Sans" charset="0"/>
                <a:cs typeface="IBM Plex Sans" charset="0"/>
              </a:rPr>
              <a:t>Welcome!</a:t>
            </a:r>
          </a:p>
        </p:txBody>
      </p:sp>
      <p:pic>
        <p:nvPicPr>
          <p:cNvPr id="5" name="Picture 4">
            <a:extLst>
              <a:ext uri="{FF2B5EF4-FFF2-40B4-BE49-F238E27FC236}">
                <a16:creationId xmlns:a16="http://schemas.microsoft.com/office/drawing/2014/main" id="{C748A219-AA89-414A-8274-B430D0696E2B}"/>
              </a:ext>
            </a:extLst>
          </p:cNvPr>
          <p:cNvPicPr>
            <a:picLocks noChangeAspect="1"/>
          </p:cNvPicPr>
          <p:nvPr/>
        </p:nvPicPr>
        <p:blipFill>
          <a:blip r:embed="rId4"/>
          <a:stretch>
            <a:fillRect/>
          </a:stretch>
        </p:blipFill>
        <p:spPr>
          <a:xfrm>
            <a:off x="1064290" y="1917700"/>
            <a:ext cx="3492500" cy="3937000"/>
          </a:xfrm>
          <a:prstGeom prst="rect">
            <a:avLst/>
          </a:prstGeom>
        </p:spPr>
      </p:pic>
    </p:spTree>
    <p:extLst>
      <p:ext uri="{BB962C8B-B14F-4D97-AF65-F5344CB8AC3E}">
        <p14:creationId xmlns:p14="http://schemas.microsoft.com/office/powerpoint/2010/main" val="529757367"/>
      </p:ext>
    </p:extLst>
  </p:cSld>
  <p:clrMapOvr>
    <a:masterClrMapping/>
  </p:clrMapOvr>
  <mc:AlternateContent xmlns:mc="http://schemas.openxmlformats.org/markup-compatibility/2006" xmlns:p14="http://schemas.microsoft.com/office/powerpoint/2010/main">
    <mc:Choice Requires="p14">
      <p:transition spd="slow" p14:dur="2000" advTm="64"/>
    </mc:Choice>
    <mc:Fallback xmlns="">
      <p:transition spd="slow" advTm="6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F49019"/>
                </a:solidFill>
                <a:latin typeface="IBM Plex Sans" charset="0"/>
                <a:ea typeface="IBM Plex Sans" charset="0"/>
                <a:cs typeface="IBM Plex Sans" charset="0"/>
              </a:rPr>
              <a:t>What</a:t>
            </a:r>
            <a:r>
              <a:rPr lang="en-US" sz="5400" b="1" dirty="0">
                <a:solidFill>
                  <a:srgbClr val="5E5E5E"/>
                </a:solidFill>
                <a:latin typeface="IBM Plex Sans" charset="0"/>
                <a:ea typeface="IBM Plex Sans" charset="0"/>
                <a:cs typeface="IBM Plex Sans" charset="0"/>
              </a:rPr>
              <a:t> will you </a:t>
            </a:r>
            <a:r>
              <a:rPr lang="en-US" sz="5400" b="1" dirty="0">
                <a:solidFill>
                  <a:srgbClr val="F49019"/>
                </a:solidFill>
                <a:latin typeface="IBM Plex Sans" charset="0"/>
                <a:ea typeface="IBM Plex Sans" charset="0"/>
                <a:cs typeface="IBM Plex Sans" charset="0"/>
              </a:rPr>
              <a:t>learn</a:t>
            </a:r>
            <a:r>
              <a:rPr lang="en-US" sz="5400" b="1" dirty="0">
                <a:solidFill>
                  <a:srgbClr val="5E5E5E"/>
                </a:solidFill>
                <a:latin typeface="IBM Plex Sans" charset="0"/>
                <a:ea typeface="IBM Plex Sans" charset="0"/>
                <a:cs typeface="IBM Plex Sans" charset="0"/>
              </a:rPr>
              <a:t>?</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1</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SOA Core Concepts</a:t>
            </a:r>
            <a:endParaRPr lang="en-US" sz="4800" b="1" dirty="0">
              <a:solidFill>
                <a:srgbClr val="5E5E5E"/>
              </a:solidFill>
              <a:latin typeface="IBM Plex Sans" charset="0"/>
              <a:ea typeface="IBM Plex Sans" charset="0"/>
              <a:cs typeface="IBM Plex Sans" charset="0"/>
            </a:endParaRPr>
          </a:p>
        </p:txBody>
      </p:sp>
      <p:sp>
        <p:nvSpPr>
          <p:cNvPr id="33" name="TextBox 32">
            <a:extLst>
              <a:ext uri="{FF2B5EF4-FFF2-40B4-BE49-F238E27FC236}">
                <a16:creationId xmlns:a16="http://schemas.microsoft.com/office/drawing/2014/main" id="{110070EE-2854-6B41-B528-18C7E36B9C0C}"/>
              </a:ext>
            </a:extLst>
          </p:cNvPr>
          <p:cNvSpPr txBox="1"/>
          <p:nvPr/>
        </p:nvSpPr>
        <p:spPr>
          <a:xfrm>
            <a:off x="2847109" y="2852766"/>
            <a:ext cx="7295587"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Foundations and constituent technologies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Service orientation, </a:t>
            </a:r>
            <a:r>
              <a:rPr lang="en-US" sz="2000" i="1" dirty="0" err="1">
                <a:solidFill>
                  <a:schemeClr val="tx1">
                    <a:lumMod val="65000"/>
                    <a:lumOff val="35000"/>
                  </a:schemeClr>
                </a:solidFill>
                <a:latin typeface="IBM Plex Sans" panose="020B0503050000000000" pitchFamily="34" charset="77"/>
                <a:cs typeface="Abadi MT Condensed Light"/>
              </a:rPr>
              <a:t>virtualisation</a:t>
            </a:r>
            <a:r>
              <a:rPr lang="en-US" sz="2000" i="1" dirty="0">
                <a:solidFill>
                  <a:schemeClr val="tx1">
                    <a:lumMod val="65000"/>
                    <a:lumOff val="35000"/>
                  </a:schemeClr>
                </a:solidFill>
                <a:latin typeface="IBM Plex Sans" panose="020B0503050000000000" pitchFamily="34" charset="77"/>
                <a:cs typeface="Abadi MT Condensed Light"/>
              </a:rPr>
              <a:t>, utility computing, Web 2.0 …</a:t>
            </a:r>
          </a:p>
        </p:txBody>
      </p:sp>
      <p:sp>
        <p:nvSpPr>
          <p:cNvPr id="34" name="TextBox 33">
            <a:extLst>
              <a:ext uri="{FF2B5EF4-FFF2-40B4-BE49-F238E27FC236}">
                <a16:creationId xmlns:a16="http://schemas.microsoft.com/office/drawing/2014/main" id="{71058809-A59F-8942-A7A8-A5200F490635}"/>
              </a:ext>
            </a:extLst>
          </p:cNvPr>
          <p:cNvSpPr txBox="1"/>
          <p:nvPr/>
        </p:nvSpPr>
        <p:spPr>
          <a:xfrm>
            <a:off x="2856634" y="3951207"/>
            <a:ext cx="8529899"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SOA and Cloud computing characteristics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Elastic scalability, ubiquity, pay-as-you-go, operational vs capital costs …</a:t>
            </a:r>
          </a:p>
        </p:txBody>
      </p:sp>
      <p:sp>
        <p:nvSpPr>
          <p:cNvPr id="35" name="TextBox 34">
            <a:extLst>
              <a:ext uri="{FF2B5EF4-FFF2-40B4-BE49-F238E27FC236}">
                <a16:creationId xmlns:a16="http://schemas.microsoft.com/office/drawing/2014/main" id="{73B15AC1-7ACC-5849-BD51-4341DD306173}"/>
              </a:ext>
            </a:extLst>
          </p:cNvPr>
          <p:cNvSpPr txBox="1"/>
          <p:nvPr/>
        </p:nvSpPr>
        <p:spPr>
          <a:xfrm>
            <a:off x="2856634" y="5030222"/>
            <a:ext cx="7850226"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Cloud computing reference model</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IaaS, PaaS, SaaS, </a:t>
            </a:r>
            <a:r>
              <a:rPr lang="en-US" sz="2000" i="1" dirty="0" err="1">
                <a:solidFill>
                  <a:schemeClr val="tx1">
                    <a:lumMod val="65000"/>
                    <a:lumOff val="35000"/>
                  </a:schemeClr>
                </a:solidFill>
                <a:latin typeface="IBM Plex Sans" panose="020B0503050000000000" pitchFamily="34" charset="77"/>
                <a:cs typeface="Abadi MT Condensed Light"/>
              </a:rPr>
              <a:t>XaaS</a:t>
            </a:r>
            <a:r>
              <a:rPr lang="en-US" sz="2000" i="1" dirty="0">
                <a:solidFill>
                  <a:schemeClr val="tx1">
                    <a:lumMod val="65000"/>
                    <a:lumOff val="35000"/>
                  </a:schemeClr>
                </a:solidFill>
                <a:latin typeface="IBM Plex Sans" panose="020B0503050000000000" pitchFamily="34" charset="77"/>
                <a:cs typeface="Abadi MT Condensed Light"/>
              </a:rPr>
              <a:t>, private cloud, public cloud, hybrid cloud …</a:t>
            </a: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Tree>
    <p:extLst>
      <p:ext uri="{BB962C8B-B14F-4D97-AF65-F5344CB8AC3E}">
        <p14:creationId xmlns:p14="http://schemas.microsoft.com/office/powerpoint/2010/main" val="32533863"/>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F49019"/>
                </a:solidFill>
                <a:latin typeface="IBM Plex Sans" charset="0"/>
                <a:ea typeface="IBM Plex Sans" charset="0"/>
                <a:cs typeface="IBM Plex Sans" charset="0"/>
              </a:rPr>
              <a:t>What</a:t>
            </a:r>
            <a:r>
              <a:rPr lang="en-US" sz="5400" b="1" dirty="0">
                <a:solidFill>
                  <a:srgbClr val="5E5E5E"/>
                </a:solidFill>
                <a:latin typeface="IBM Plex Sans" charset="0"/>
                <a:ea typeface="IBM Plex Sans" charset="0"/>
                <a:cs typeface="IBM Plex Sans" charset="0"/>
              </a:rPr>
              <a:t> will you </a:t>
            </a:r>
            <a:r>
              <a:rPr lang="en-US" sz="5400" b="1" dirty="0">
                <a:solidFill>
                  <a:srgbClr val="F49019"/>
                </a:solidFill>
                <a:latin typeface="IBM Plex Sans" charset="0"/>
                <a:ea typeface="IBM Plex Sans" charset="0"/>
                <a:cs typeface="IBM Plex Sans" charset="0"/>
              </a:rPr>
              <a:t>learn</a:t>
            </a:r>
            <a:r>
              <a:rPr lang="en-US" sz="5400" b="1" dirty="0">
                <a:solidFill>
                  <a:srgbClr val="5E5E5E"/>
                </a:solidFill>
                <a:latin typeface="IBM Plex Sans" charset="0"/>
                <a:ea typeface="IBM Plex Sans" charset="0"/>
                <a:cs typeface="IBM Plex Sans" charset="0"/>
              </a:rPr>
              <a:t>?</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2</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SOA Driven Development</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1" name="TextBox 10">
            <a:extLst>
              <a:ext uri="{FF2B5EF4-FFF2-40B4-BE49-F238E27FC236}">
                <a16:creationId xmlns:a16="http://schemas.microsoft.com/office/drawing/2014/main" id="{823E475C-225B-8949-8BC8-51362EFBC9F8}"/>
              </a:ext>
            </a:extLst>
          </p:cNvPr>
          <p:cNvSpPr txBox="1"/>
          <p:nvPr/>
        </p:nvSpPr>
        <p:spPr>
          <a:xfrm>
            <a:off x="2171700" y="2762092"/>
            <a:ext cx="6861174"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Application development</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Application design and architecture, service composition …</a:t>
            </a:r>
          </a:p>
        </p:txBody>
      </p:sp>
      <p:sp>
        <p:nvSpPr>
          <p:cNvPr id="12" name="TextBox 11">
            <a:extLst>
              <a:ext uri="{FF2B5EF4-FFF2-40B4-BE49-F238E27FC236}">
                <a16:creationId xmlns:a16="http://schemas.microsoft.com/office/drawing/2014/main" id="{9BDF7DC1-58DF-6E42-932A-4E3A3AA226F0}"/>
              </a:ext>
            </a:extLst>
          </p:cNvPr>
          <p:cNvSpPr txBox="1"/>
          <p:nvPr/>
        </p:nvSpPr>
        <p:spPr>
          <a:xfrm>
            <a:off x="2181225" y="3860533"/>
            <a:ext cx="6149440"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Architecture patterns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Stateless application, failure management, queue, …</a:t>
            </a:r>
          </a:p>
        </p:txBody>
      </p:sp>
      <p:sp>
        <p:nvSpPr>
          <p:cNvPr id="13" name="TextBox 12">
            <a:extLst>
              <a:ext uri="{FF2B5EF4-FFF2-40B4-BE49-F238E27FC236}">
                <a16:creationId xmlns:a16="http://schemas.microsoft.com/office/drawing/2014/main" id="{5DBA1D3B-71B2-BE4A-A6B6-6E7486F4A3A7}"/>
              </a:ext>
            </a:extLst>
          </p:cNvPr>
          <p:cNvSpPr txBox="1"/>
          <p:nvPr/>
        </p:nvSpPr>
        <p:spPr>
          <a:xfrm>
            <a:off x="2181225" y="4939548"/>
            <a:ext cx="8069838"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Development operations (DevOps) enablement</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Development toolchains, continuous delivery, build pipelines, … </a:t>
            </a:r>
          </a:p>
        </p:txBody>
      </p:sp>
    </p:spTree>
    <p:extLst>
      <p:ext uri="{BB962C8B-B14F-4D97-AF65-F5344CB8AC3E}">
        <p14:creationId xmlns:p14="http://schemas.microsoft.com/office/powerpoint/2010/main" val="574917806"/>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F49019"/>
                </a:solidFill>
                <a:latin typeface="IBM Plex Sans" charset="0"/>
                <a:ea typeface="IBM Plex Sans" charset="0"/>
                <a:cs typeface="IBM Plex Sans" charset="0"/>
              </a:rPr>
              <a:t>What</a:t>
            </a:r>
            <a:r>
              <a:rPr lang="en-US" sz="5400" b="1" dirty="0">
                <a:solidFill>
                  <a:srgbClr val="5E5E5E"/>
                </a:solidFill>
                <a:latin typeface="IBM Plex Sans" charset="0"/>
                <a:ea typeface="IBM Plex Sans" charset="0"/>
                <a:cs typeface="IBM Plex Sans" charset="0"/>
              </a:rPr>
              <a:t> will you </a:t>
            </a:r>
            <a:r>
              <a:rPr lang="en-US" sz="5400" b="1" dirty="0">
                <a:solidFill>
                  <a:srgbClr val="F49019"/>
                </a:solidFill>
                <a:latin typeface="IBM Plex Sans" charset="0"/>
                <a:ea typeface="IBM Plex Sans" charset="0"/>
                <a:cs typeface="IBM Plex Sans" charset="0"/>
              </a:rPr>
              <a:t>learn</a:t>
            </a:r>
            <a:r>
              <a:rPr lang="en-US" sz="5400" b="1" dirty="0">
                <a:solidFill>
                  <a:srgbClr val="5E5E5E"/>
                </a:solidFill>
                <a:latin typeface="IBM Plex Sans" charset="0"/>
                <a:ea typeface="IBM Plex Sans" charset="0"/>
                <a:cs typeface="IBM Plex Sans" charset="0"/>
              </a:rPr>
              <a:t>?</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3</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SOA and the IT industry</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4" name="TextBox 13">
            <a:extLst>
              <a:ext uri="{FF2B5EF4-FFF2-40B4-BE49-F238E27FC236}">
                <a16:creationId xmlns:a16="http://schemas.microsoft.com/office/drawing/2014/main" id="{1696500C-5271-1649-A8A0-564C2272F271}"/>
              </a:ext>
            </a:extLst>
          </p:cNvPr>
          <p:cNvSpPr txBox="1"/>
          <p:nvPr/>
        </p:nvSpPr>
        <p:spPr>
          <a:xfrm>
            <a:off x="2171700" y="2762092"/>
            <a:ext cx="7624203"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Offerings and market segmentation</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Infrastructure, platform, software as a service and other solutions</a:t>
            </a:r>
          </a:p>
        </p:txBody>
      </p:sp>
      <p:sp>
        <p:nvSpPr>
          <p:cNvPr id="15" name="TextBox 14">
            <a:extLst>
              <a:ext uri="{FF2B5EF4-FFF2-40B4-BE49-F238E27FC236}">
                <a16:creationId xmlns:a16="http://schemas.microsoft.com/office/drawing/2014/main" id="{2811224A-2CA2-D945-BC1E-9C506EAF7F55}"/>
              </a:ext>
            </a:extLst>
          </p:cNvPr>
          <p:cNvSpPr txBox="1"/>
          <p:nvPr/>
        </p:nvSpPr>
        <p:spPr>
          <a:xfrm>
            <a:off x="2181225" y="3860533"/>
            <a:ext cx="7260321"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Cloud computing major players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Short overview of the different solutions available and markets</a:t>
            </a:r>
          </a:p>
        </p:txBody>
      </p:sp>
      <p:sp>
        <p:nvSpPr>
          <p:cNvPr id="16" name="TextBox 15">
            <a:extLst>
              <a:ext uri="{FF2B5EF4-FFF2-40B4-BE49-F238E27FC236}">
                <a16:creationId xmlns:a16="http://schemas.microsoft.com/office/drawing/2014/main" id="{E2AEFA29-632F-9045-A1FB-ABD184A8ED2B}"/>
              </a:ext>
            </a:extLst>
          </p:cNvPr>
          <p:cNvSpPr txBox="1"/>
          <p:nvPr/>
        </p:nvSpPr>
        <p:spPr>
          <a:xfrm>
            <a:off x="2181225" y="4939548"/>
            <a:ext cx="5000087"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Uses of SOA</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Practical applications in different domains</a:t>
            </a:r>
          </a:p>
        </p:txBody>
      </p:sp>
    </p:spTree>
    <p:extLst>
      <p:ext uri="{BB962C8B-B14F-4D97-AF65-F5344CB8AC3E}">
        <p14:creationId xmlns:p14="http://schemas.microsoft.com/office/powerpoint/2010/main" val="1674516249"/>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5E5E5E"/>
                </a:solidFill>
                <a:latin typeface="IBM Plex Sans" charset="0"/>
                <a:ea typeface="IBM Plex Sans" charset="0"/>
                <a:cs typeface="IBM Plex Sans" charset="0"/>
              </a:rPr>
              <a:t>At the </a:t>
            </a:r>
            <a:r>
              <a:rPr lang="en-US" sz="5400" b="1" dirty="0">
                <a:solidFill>
                  <a:srgbClr val="F49019"/>
                </a:solidFill>
                <a:latin typeface="IBM Plex Sans" charset="0"/>
                <a:ea typeface="IBM Plex Sans" charset="0"/>
                <a:cs typeface="IBM Plex Sans" charset="0"/>
              </a:rPr>
              <a:t>end</a:t>
            </a:r>
            <a:r>
              <a:rPr lang="en-US" sz="5400" b="1" dirty="0">
                <a:solidFill>
                  <a:srgbClr val="5E5E5E"/>
                </a:solidFill>
                <a:latin typeface="IBM Plex Sans" charset="0"/>
                <a:ea typeface="IBM Plex Sans" charset="0"/>
                <a:cs typeface="IBM Plex Sans" charset="0"/>
              </a:rPr>
              <a:t> of the course ….</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You</a:t>
            </a:r>
          </a:p>
          <a:p>
            <a:pPr algn="ctr"/>
            <a:r>
              <a:rPr lang="en-US" sz="6600" dirty="0">
                <a:solidFill>
                  <a:srgbClr val="F49019"/>
                </a:solidFill>
                <a:latin typeface="IBM Plex Sans" charset="0"/>
                <a:ea typeface="IBM Plex Sans" charset="0"/>
                <a:cs typeface="IBM Plex Sans" charset="0"/>
              </a:rPr>
              <a:t>Will</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Understand what is SOA</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7" name="TextBox 16">
            <a:extLst>
              <a:ext uri="{FF2B5EF4-FFF2-40B4-BE49-F238E27FC236}">
                <a16:creationId xmlns:a16="http://schemas.microsoft.com/office/drawing/2014/main" id="{8E1A1355-9B39-E642-9014-AF528D00DC1A}"/>
              </a:ext>
            </a:extLst>
          </p:cNvPr>
          <p:cNvSpPr txBox="1"/>
          <p:nvPr/>
        </p:nvSpPr>
        <p:spPr>
          <a:xfrm>
            <a:off x="2181225" y="2773959"/>
            <a:ext cx="7465505"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Be able to articulate its distinctive features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What defines SOA? …what makes it different?</a:t>
            </a:r>
          </a:p>
        </p:txBody>
      </p:sp>
      <p:sp>
        <p:nvSpPr>
          <p:cNvPr id="20" name="TextBox 19">
            <a:extLst>
              <a:ext uri="{FF2B5EF4-FFF2-40B4-BE49-F238E27FC236}">
                <a16:creationId xmlns:a16="http://schemas.microsoft.com/office/drawing/2014/main" id="{BD1C6D7F-6CA5-854D-8705-8489D2C58BAA}"/>
              </a:ext>
            </a:extLst>
          </p:cNvPr>
          <p:cNvSpPr txBox="1"/>
          <p:nvPr/>
        </p:nvSpPr>
        <p:spPr>
          <a:xfrm>
            <a:off x="2190750" y="3872400"/>
            <a:ext cx="6955750"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Understand different SOA strategies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Which type of strategies are available? .. how do they differ?</a:t>
            </a:r>
          </a:p>
        </p:txBody>
      </p:sp>
      <p:sp>
        <p:nvSpPr>
          <p:cNvPr id="21" name="TextBox 20">
            <a:extLst>
              <a:ext uri="{FF2B5EF4-FFF2-40B4-BE49-F238E27FC236}">
                <a16:creationId xmlns:a16="http://schemas.microsoft.com/office/drawing/2014/main" id="{97CDE68F-BACC-8E40-B28A-5BEA368CF443}"/>
              </a:ext>
            </a:extLst>
          </p:cNvPr>
          <p:cNvSpPr txBox="1"/>
          <p:nvPr/>
        </p:nvSpPr>
        <p:spPr>
          <a:xfrm>
            <a:off x="2190750" y="4902023"/>
            <a:ext cx="8794395"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Identify the right solution for a given business case</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What specific offering solves what problem?</a:t>
            </a:r>
          </a:p>
        </p:txBody>
      </p:sp>
    </p:spTree>
    <p:extLst>
      <p:ext uri="{BB962C8B-B14F-4D97-AF65-F5344CB8AC3E}">
        <p14:creationId xmlns:p14="http://schemas.microsoft.com/office/powerpoint/2010/main" val="1321046516"/>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36518" y="-31094"/>
            <a:ext cx="10955482" cy="1325563"/>
          </a:xfrm>
        </p:spPr>
        <p:txBody>
          <a:bodyPr>
            <a:normAutofit/>
          </a:bodyPr>
          <a:lstStyle/>
          <a:p>
            <a:r>
              <a:rPr lang="en-US" sz="5400" b="1" dirty="0">
                <a:solidFill>
                  <a:srgbClr val="5E5E5E"/>
                </a:solidFill>
                <a:latin typeface="IBM Plex Sans" charset="0"/>
                <a:ea typeface="IBM Plex Sans" charset="0"/>
                <a:cs typeface="IBM Plex Sans" charset="0"/>
              </a:rPr>
              <a:t>At the </a:t>
            </a:r>
            <a:r>
              <a:rPr lang="en-US" sz="5400" b="1" dirty="0">
                <a:solidFill>
                  <a:srgbClr val="F49019"/>
                </a:solidFill>
                <a:latin typeface="IBM Plex Sans" charset="0"/>
                <a:ea typeface="IBM Plex Sans" charset="0"/>
                <a:cs typeface="IBM Plex Sans" charset="0"/>
              </a:rPr>
              <a:t>end</a:t>
            </a:r>
            <a:r>
              <a:rPr lang="en-US" sz="5400" b="1" dirty="0">
                <a:solidFill>
                  <a:srgbClr val="5E5E5E"/>
                </a:solidFill>
                <a:latin typeface="IBM Plex Sans" charset="0"/>
                <a:ea typeface="IBM Plex Sans" charset="0"/>
                <a:cs typeface="IBM Plex Sans" charset="0"/>
              </a:rPr>
              <a:t> of the course ….</a:t>
            </a:r>
          </a:p>
        </p:txBody>
      </p:sp>
      <p:sp>
        <p:nvSpPr>
          <p:cNvPr id="3" name="Rectangle 2">
            <a:extLst>
              <a:ext uri="{FF2B5EF4-FFF2-40B4-BE49-F238E27FC236}">
                <a16:creationId xmlns:a16="http://schemas.microsoft.com/office/drawing/2014/main" id="{A3BF238D-4CEB-DD46-9649-7750327FF13A}"/>
              </a:ext>
            </a:extLst>
          </p:cNvPr>
          <p:cNvSpPr/>
          <p:nvPr/>
        </p:nvSpPr>
        <p:spPr>
          <a:xfrm>
            <a:off x="1" y="0"/>
            <a:ext cx="1236518" cy="6858000"/>
          </a:xfrm>
          <a:prstGeom prst="rect">
            <a:avLst/>
          </a:prstGeom>
          <a:solidFill>
            <a:srgbClr val="5E5E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098D0F2F-820B-3D49-8498-31951114CFA5}"/>
              </a:ext>
            </a:extLst>
          </p:cNvPr>
          <p:cNvSpPr txBox="1">
            <a:spLocks/>
          </p:cNvSpPr>
          <p:nvPr/>
        </p:nvSpPr>
        <p:spPr>
          <a:xfrm>
            <a:off x="-86172" y="1527203"/>
            <a:ext cx="1445211" cy="1325563"/>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dirty="0">
                <a:solidFill>
                  <a:srgbClr val="F49019"/>
                </a:solidFill>
                <a:latin typeface="IBM Plex Sans" charset="0"/>
                <a:ea typeface="IBM Plex Sans" charset="0"/>
                <a:cs typeface="IBM Plex Sans" charset="0"/>
              </a:rPr>
              <a:t>You</a:t>
            </a:r>
          </a:p>
          <a:p>
            <a:pPr algn="ctr"/>
            <a:r>
              <a:rPr lang="en-US" sz="6600" dirty="0">
                <a:solidFill>
                  <a:srgbClr val="F49019"/>
                </a:solidFill>
                <a:latin typeface="IBM Plex Sans" charset="0"/>
                <a:ea typeface="IBM Plex Sans" charset="0"/>
                <a:cs typeface="IBM Plex Sans" charset="0"/>
              </a:rPr>
              <a:t>Will</a:t>
            </a:r>
          </a:p>
        </p:txBody>
      </p:sp>
      <p:sp>
        <p:nvSpPr>
          <p:cNvPr id="19" name="TextBox 18">
            <a:extLst>
              <a:ext uri="{FF2B5EF4-FFF2-40B4-BE49-F238E27FC236}">
                <a16:creationId xmlns:a16="http://schemas.microsoft.com/office/drawing/2014/main" id="{206161C0-85EF-1F4F-89C2-F046F7D34EFA}"/>
              </a:ext>
            </a:extLst>
          </p:cNvPr>
          <p:cNvSpPr txBox="1"/>
          <p:nvPr/>
        </p:nvSpPr>
        <p:spPr>
          <a:xfrm>
            <a:off x="1433947" y="1735144"/>
            <a:ext cx="10557164" cy="830997"/>
          </a:xfrm>
          <a:prstGeom prst="rect">
            <a:avLst/>
          </a:prstGeom>
          <a:noFill/>
        </p:spPr>
        <p:txBody>
          <a:bodyPr wrap="square" rtlCol="0">
            <a:spAutoFit/>
          </a:bodyPr>
          <a:lstStyle/>
          <a:p>
            <a:pPr fontAlgn="auto">
              <a:spcBef>
                <a:spcPts val="0"/>
              </a:spcBef>
              <a:spcAft>
                <a:spcPts val="0"/>
              </a:spcAft>
            </a:pPr>
            <a:r>
              <a:rPr lang="en-US" sz="4800" b="1" dirty="0">
                <a:solidFill>
                  <a:srgbClr val="F49019"/>
                </a:solidFill>
                <a:latin typeface="IBM Plex Sans" charset="0"/>
                <a:ea typeface="IBM Plex Sans" charset="0"/>
                <a:cs typeface="IBM Plex Sans" charset="0"/>
              </a:rPr>
              <a:t>Develop SOA based applications</a:t>
            </a:r>
            <a:endParaRPr lang="en-US" sz="4800" b="1" dirty="0">
              <a:solidFill>
                <a:srgbClr val="5E5E5E"/>
              </a:solidFill>
              <a:latin typeface="IBM Plex Sans" charset="0"/>
              <a:ea typeface="IBM Plex Sans" charset="0"/>
              <a:cs typeface="IBM Plex Sans" charset="0"/>
            </a:endParaRPr>
          </a:p>
        </p:txBody>
      </p:sp>
      <p:pic>
        <p:nvPicPr>
          <p:cNvPr id="4" name="Picture 3">
            <a:extLst>
              <a:ext uri="{FF2B5EF4-FFF2-40B4-BE49-F238E27FC236}">
                <a16:creationId xmlns:a16="http://schemas.microsoft.com/office/drawing/2014/main" id="{560723CD-515A-104B-9D4D-F82D51BA0260}"/>
              </a:ext>
            </a:extLst>
          </p:cNvPr>
          <p:cNvPicPr>
            <a:picLocks noChangeAspect="1"/>
          </p:cNvPicPr>
          <p:nvPr/>
        </p:nvPicPr>
        <p:blipFill>
          <a:blip r:embed="rId3">
            <a:duotone>
              <a:schemeClr val="accent3">
                <a:shade val="45000"/>
                <a:satMod val="135000"/>
              </a:schemeClr>
              <a:prstClr val="white"/>
            </a:duotone>
          </a:blip>
          <a:stretch>
            <a:fillRect/>
          </a:stretch>
        </p:blipFill>
        <p:spPr>
          <a:xfrm>
            <a:off x="-197427" y="5235284"/>
            <a:ext cx="2654300" cy="1765300"/>
          </a:xfrm>
          <a:prstGeom prst="rect">
            <a:avLst/>
          </a:prstGeom>
        </p:spPr>
      </p:pic>
      <p:pic>
        <p:nvPicPr>
          <p:cNvPr id="36" name="Picture 35">
            <a:extLst>
              <a:ext uri="{FF2B5EF4-FFF2-40B4-BE49-F238E27FC236}">
                <a16:creationId xmlns:a16="http://schemas.microsoft.com/office/drawing/2014/main" id="{9BBC71DA-B6D5-3142-995C-A64F5BD84E87}"/>
              </a:ext>
            </a:extLst>
          </p:cNvPr>
          <p:cNvPicPr>
            <a:picLocks noChangeAspect="1"/>
          </p:cNvPicPr>
          <p:nvPr/>
        </p:nvPicPr>
        <p:blipFill>
          <a:blip r:embed="rId3">
            <a:duotone>
              <a:schemeClr val="accent2">
                <a:shade val="45000"/>
                <a:satMod val="135000"/>
              </a:schemeClr>
              <a:prstClr val="white"/>
            </a:duotone>
          </a:blip>
          <a:stretch>
            <a:fillRect/>
          </a:stretch>
        </p:blipFill>
        <p:spPr>
          <a:xfrm>
            <a:off x="1935018" y="5931646"/>
            <a:ext cx="2654300" cy="1765300"/>
          </a:xfrm>
          <a:prstGeom prst="rect">
            <a:avLst/>
          </a:prstGeom>
          <a:noFill/>
          <a:ln>
            <a:noFill/>
          </a:ln>
        </p:spPr>
      </p:pic>
      <p:sp>
        <p:nvSpPr>
          <p:cNvPr id="14" name="TextBox 13">
            <a:extLst>
              <a:ext uri="{FF2B5EF4-FFF2-40B4-BE49-F238E27FC236}">
                <a16:creationId xmlns:a16="http://schemas.microsoft.com/office/drawing/2014/main" id="{3955B2D2-9594-F446-983F-CD3D2D9F30C1}"/>
              </a:ext>
            </a:extLst>
          </p:cNvPr>
          <p:cNvSpPr txBox="1"/>
          <p:nvPr/>
        </p:nvSpPr>
        <p:spPr>
          <a:xfrm>
            <a:off x="2705100" y="2762092"/>
            <a:ext cx="7681911"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Define the architecture of cloud applications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Define an application in terms of components and </a:t>
            </a:r>
            <a:r>
              <a:rPr lang="en-US" sz="2000" i="1" dirty="0" err="1">
                <a:solidFill>
                  <a:schemeClr val="tx1">
                    <a:lumMod val="65000"/>
                    <a:lumOff val="35000"/>
                  </a:schemeClr>
                </a:solidFill>
                <a:latin typeface="IBM Plex Sans" panose="020B0503050000000000" pitchFamily="34" charset="77"/>
                <a:cs typeface="Abadi MT Condensed Light"/>
              </a:rPr>
              <a:t>behaviour</a:t>
            </a:r>
            <a:r>
              <a:rPr lang="en-US" sz="2000" i="1" dirty="0">
                <a:solidFill>
                  <a:schemeClr val="tx1">
                    <a:lumMod val="65000"/>
                    <a:lumOff val="35000"/>
                  </a:schemeClr>
                </a:solidFill>
                <a:latin typeface="IBM Plex Sans" panose="020B0503050000000000" pitchFamily="34" charset="77"/>
                <a:cs typeface="Abadi MT Condensed Light"/>
              </a:rPr>
              <a:t>.</a:t>
            </a:r>
          </a:p>
        </p:txBody>
      </p:sp>
      <p:sp>
        <p:nvSpPr>
          <p:cNvPr id="15" name="TextBox 14">
            <a:extLst>
              <a:ext uri="{FF2B5EF4-FFF2-40B4-BE49-F238E27FC236}">
                <a16:creationId xmlns:a16="http://schemas.microsoft.com/office/drawing/2014/main" id="{3E1AA5EE-77E3-0448-9D5F-A20BF290690F}"/>
              </a:ext>
            </a:extLst>
          </p:cNvPr>
          <p:cNvSpPr txBox="1"/>
          <p:nvPr/>
        </p:nvSpPr>
        <p:spPr>
          <a:xfrm>
            <a:off x="2714625" y="3860533"/>
            <a:ext cx="7803739"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Use service composition to build applications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Express applications and its features through service composition.</a:t>
            </a:r>
          </a:p>
        </p:txBody>
      </p:sp>
      <p:sp>
        <p:nvSpPr>
          <p:cNvPr id="16" name="TextBox 15">
            <a:extLst>
              <a:ext uri="{FF2B5EF4-FFF2-40B4-BE49-F238E27FC236}">
                <a16:creationId xmlns:a16="http://schemas.microsoft.com/office/drawing/2014/main" id="{E3BAC0FD-ED6B-D345-9D40-2A5211C68804}"/>
              </a:ext>
            </a:extLst>
          </p:cNvPr>
          <p:cNvSpPr txBox="1"/>
          <p:nvPr/>
        </p:nvSpPr>
        <p:spPr>
          <a:xfrm>
            <a:off x="2714625" y="4939548"/>
            <a:ext cx="8940268" cy="907941"/>
          </a:xfrm>
          <a:prstGeom prst="rect">
            <a:avLst/>
          </a:prstGeom>
          <a:noFill/>
        </p:spPr>
        <p:txBody>
          <a:bodyPr wrap="none" rtlCol="0">
            <a:spAutoFit/>
          </a:bodyPr>
          <a:lstStyle/>
          <a:p>
            <a:r>
              <a:rPr lang="en-US" sz="2800" b="1" dirty="0">
                <a:latin typeface="IBM Plex Sans" panose="020B0503050000000000" pitchFamily="34" charset="77"/>
                <a:cs typeface="Abadi MT Condensed Light"/>
              </a:rPr>
              <a:t>Understand and apply Service architecture patterns</a:t>
            </a:r>
          </a:p>
          <a:p>
            <a:pPr>
              <a:spcBef>
                <a:spcPts val="600"/>
              </a:spcBef>
            </a:pPr>
            <a:r>
              <a:rPr lang="en-US" sz="2000" i="1" dirty="0">
                <a:solidFill>
                  <a:schemeClr val="tx1">
                    <a:lumMod val="65000"/>
                    <a:lumOff val="35000"/>
                  </a:schemeClr>
                </a:solidFill>
                <a:latin typeface="IBM Plex Sans" panose="020B0503050000000000" pitchFamily="34" charset="77"/>
                <a:cs typeface="Abadi MT Condensed Light"/>
              </a:rPr>
              <a:t>Know the key patterns, and which problem they address.</a:t>
            </a:r>
          </a:p>
        </p:txBody>
      </p:sp>
    </p:spTree>
    <p:extLst>
      <p:ext uri="{BB962C8B-B14F-4D97-AF65-F5344CB8AC3E}">
        <p14:creationId xmlns:p14="http://schemas.microsoft.com/office/powerpoint/2010/main" val="843881574"/>
      </p:ext>
    </p:extLst>
  </p:cSld>
  <p:clrMapOvr>
    <a:masterClrMapping/>
  </p:clrMapOvr>
  <mc:AlternateContent xmlns:mc="http://schemas.openxmlformats.org/markup-compatibility/2006" xmlns:p14="http://schemas.microsoft.com/office/powerpoint/2010/main">
    <mc:Choice Requires="p14">
      <p:transition spd="slow" p14:dur="2000" advTm="310"/>
    </mc:Choice>
    <mc:Fallback xmlns="">
      <p:transition spd="slow" advTm="31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p:nvSpPr>
        <p:spPr>
          <a:xfrm>
            <a:off x="-3464" y="0"/>
            <a:ext cx="12192000" cy="6858000"/>
          </a:xfrm>
          <a:prstGeom prst="rect">
            <a:avLst/>
          </a:prstGeom>
          <a:solidFill>
            <a:schemeClr val="tx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838200" y="4772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solidFill>
                  <a:srgbClr val="F49019"/>
                </a:solidFill>
                <a:latin typeface="IBM Plex Sans" charset="0"/>
                <a:ea typeface="IBM Plex Sans" charset="0"/>
                <a:cs typeface="IBM Plex Sans" charset="0"/>
              </a:rPr>
              <a:t>How is this course </a:t>
            </a:r>
            <a:r>
              <a:rPr lang="en-US" sz="5400" b="1" dirty="0">
                <a:solidFill>
                  <a:schemeClr val="bg1"/>
                </a:solidFill>
                <a:latin typeface="IBM Plex Sans" charset="0"/>
                <a:ea typeface="IBM Plex Sans" charset="0"/>
                <a:cs typeface="IBM Plex Sans" charset="0"/>
              </a:rPr>
              <a:t>structured</a:t>
            </a:r>
            <a:r>
              <a:rPr lang="en-US" sz="5400" b="1" dirty="0">
                <a:solidFill>
                  <a:srgbClr val="F49019"/>
                </a:solidFill>
                <a:latin typeface="IBM Plex Sans" charset="0"/>
                <a:ea typeface="IBM Plex Sans" charset="0"/>
                <a:cs typeface="IBM Plex Sans" charset="0"/>
              </a:rPr>
              <a:t>?</a:t>
            </a:r>
          </a:p>
        </p:txBody>
      </p:sp>
      <p:sp>
        <p:nvSpPr>
          <p:cNvPr id="8" name="Content Placeholder 2">
            <a:extLst>
              <a:ext uri="{FF2B5EF4-FFF2-40B4-BE49-F238E27FC236}">
                <a16:creationId xmlns:a16="http://schemas.microsoft.com/office/drawing/2014/main" id="{6B42B324-6D74-7E46-8533-DDF5E3A13F14}"/>
              </a:ext>
            </a:extLst>
          </p:cNvPr>
          <p:cNvSpPr>
            <a:spLocks noGrp="1"/>
          </p:cNvSpPr>
          <p:nvPr>
            <p:ph idx="1"/>
          </p:nvPr>
        </p:nvSpPr>
        <p:spPr>
          <a:xfrm>
            <a:off x="838200" y="1690688"/>
            <a:ext cx="2206336" cy="2008476"/>
          </a:xfrm>
        </p:spPr>
        <p:txBody>
          <a:bodyPr>
            <a:normAutofit/>
          </a:bodyPr>
          <a:lstStyle/>
          <a:p>
            <a:pPr marL="0" indent="0">
              <a:buNone/>
            </a:pPr>
            <a:r>
              <a:rPr lang="en-US" sz="3200" b="1" dirty="0">
                <a:solidFill>
                  <a:schemeClr val="bg1"/>
                </a:solidFill>
                <a:latin typeface="IBM Plex Sans" panose="020B0503050000000000" pitchFamily="34" charset="77"/>
              </a:rPr>
              <a:t>Lectures</a:t>
            </a:r>
          </a:p>
          <a:p>
            <a:endParaRPr lang="en-US" dirty="0"/>
          </a:p>
        </p:txBody>
      </p:sp>
      <p:sp>
        <p:nvSpPr>
          <p:cNvPr id="7" name="Content Placeholder 2">
            <a:extLst>
              <a:ext uri="{FF2B5EF4-FFF2-40B4-BE49-F238E27FC236}">
                <a16:creationId xmlns:a16="http://schemas.microsoft.com/office/drawing/2014/main" id="{35E9380B-14CB-A740-BE4E-AA9A33CE5208}"/>
              </a:ext>
            </a:extLst>
          </p:cNvPr>
          <p:cNvSpPr txBox="1">
            <a:spLocks/>
          </p:cNvSpPr>
          <p:nvPr/>
        </p:nvSpPr>
        <p:spPr>
          <a:xfrm>
            <a:off x="3044536" y="1675115"/>
            <a:ext cx="8801100" cy="20084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200" b="1" dirty="0">
                <a:solidFill>
                  <a:srgbClr val="F49019"/>
                </a:solidFill>
                <a:latin typeface="IBM Plex Sans" panose="020B0503050000000000" pitchFamily="34" charset="77"/>
                <a:cs typeface="Abadi MT Condensed Light"/>
              </a:rPr>
              <a:t>Introduction and discussion of the course topics </a:t>
            </a:r>
          </a:p>
          <a:p>
            <a:pPr marL="0" indent="0">
              <a:spcBef>
                <a:spcPts val="600"/>
              </a:spcBef>
              <a:buFont typeface="Arial"/>
              <a:buNone/>
            </a:pPr>
            <a:r>
              <a:rPr lang="en-US" sz="2400" i="1" dirty="0">
                <a:solidFill>
                  <a:schemeClr val="bg1"/>
                </a:solidFill>
                <a:latin typeface="IBM Plex Sans" panose="020B0503050000000000" pitchFamily="34" charset="77"/>
                <a:cs typeface="Abadi MT Condensed Light"/>
              </a:rPr>
              <a:t>The theory and the key concepts are introduced and discussed with the students through questions and answers sessions.</a:t>
            </a:r>
          </a:p>
          <a:p>
            <a:endParaRPr lang="en-US" sz="2400" dirty="0">
              <a:latin typeface="IBM Plex Sans" panose="020B0503050000000000" pitchFamily="34" charset="77"/>
            </a:endParaRPr>
          </a:p>
        </p:txBody>
      </p:sp>
      <p:sp>
        <p:nvSpPr>
          <p:cNvPr id="12" name="Content Placeholder 2">
            <a:extLst>
              <a:ext uri="{FF2B5EF4-FFF2-40B4-BE49-F238E27FC236}">
                <a16:creationId xmlns:a16="http://schemas.microsoft.com/office/drawing/2014/main" id="{889A6E03-9AA0-0D4C-9632-D138286379DF}"/>
              </a:ext>
            </a:extLst>
          </p:cNvPr>
          <p:cNvSpPr txBox="1">
            <a:spLocks/>
          </p:cNvSpPr>
          <p:nvPr/>
        </p:nvSpPr>
        <p:spPr>
          <a:xfrm>
            <a:off x="838200" y="3841200"/>
            <a:ext cx="2206336" cy="20084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3200" b="1" dirty="0">
                <a:solidFill>
                  <a:schemeClr val="bg1"/>
                </a:solidFill>
                <a:latin typeface="IBM Plex Sans" panose="020B0503050000000000" pitchFamily="34" charset="77"/>
              </a:rPr>
              <a:t>Labs</a:t>
            </a:r>
          </a:p>
          <a:p>
            <a:endParaRPr lang="en-US" dirty="0"/>
          </a:p>
        </p:txBody>
      </p:sp>
      <p:sp>
        <p:nvSpPr>
          <p:cNvPr id="13" name="Content Placeholder 2">
            <a:extLst>
              <a:ext uri="{FF2B5EF4-FFF2-40B4-BE49-F238E27FC236}">
                <a16:creationId xmlns:a16="http://schemas.microsoft.com/office/drawing/2014/main" id="{BBEE91B9-CB08-7A41-99BB-D9CB7AC67CAE}"/>
              </a:ext>
            </a:extLst>
          </p:cNvPr>
          <p:cNvSpPr txBox="1">
            <a:spLocks/>
          </p:cNvSpPr>
          <p:nvPr/>
        </p:nvSpPr>
        <p:spPr>
          <a:xfrm>
            <a:off x="3044536" y="3840571"/>
            <a:ext cx="8801100" cy="200847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3200" b="1" dirty="0">
                <a:solidFill>
                  <a:srgbClr val="F49019"/>
                </a:solidFill>
                <a:latin typeface="IBM Plex Sans" panose="020B0503050000000000" pitchFamily="34" charset="77"/>
                <a:cs typeface="Abadi MT Condensed Light"/>
              </a:rPr>
              <a:t>Hands-on the technology and practice sessions</a:t>
            </a:r>
          </a:p>
          <a:p>
            <a:pPr marL="0" indent="0">
              <a:spcBef>
                <a:spcPts val="600"/>
              </a:spcBef>
              <a:buNone/>
            </a:pPr>
            <a:r>
              <a:rPr lang="en-US" sz="2400" i="1" dirty="0">
                <a:solidFill>
                  <a:schemeClr val="bg1"/>
                </a:solidFill>
                <a:latin typeface="IBM Plex Sans" panose="020B0503050000000000" pitchFamily="34" charset="77"/>
                <a:cs typeface="Abadi MT Condensed Light"/>
              </a:rPr>
              <a:t>A closer and more detailed look to the technology introduced during the lectures is given and exercises and tutorial will be the primary mean to get practical skills</a:t>
            </a:r>
            <a:r>
              <a:rPr lang="en-US" sz="2400" i="1" dirty="0">
                <a:solidFill>
                  <a:schemeClr val="tx1">
                    <a:lumMod val="65000"/>
                    <a:lumOff val="35000"/>
                  </a:schemeClr>
                </a:solidFill>
                <a:latin typeface="IBM Plex Sans" panose="020B0503050000000000" pitchFamily="34" charset="77"/>
                <a:cs typeface="Abadi MT Condensed Light"/>
              </a:rPr>
              <a:t>.</a:t>
            </a:r>
          </a:p>
          <a:p>
            <a:endParaRPr lang="en-US" sz="2400" dirty="0">
              <a:latin typeface="IBM Plex Sans" panose="020B0503050000000000" pitchFamily="34" charset="77"/>
            </a:endParaRPr>
          </a:p>
        </p:txBody>
      </p:sp>
    </p:spTree>
    <p:extLst>
      <p:ext uri="{BB962C8B-B14F-4D97-AF65-F5344CB8AC3E}">
        <p14:creationId xmlns:p14="http://schemas.microsoft.com/office/powerpoint/2010/main" val="1677505341"/>
      </p:ext>
    </p:extLst>
  </p:cSld>
  <p:clrMapOvr>
    <a:masterClrMapping/>
  </p:clrMapOvr>
  <mc:AlternateContent xmlns:mc="http://schemas.openxmlformats.org/markup-compatibility/2006" xmlns:p14="http://schemas.microsoft.com/office/powerpoint/2010/main">
    <mc:Choice Requires="p14">
      <p:transition spd="slow" p14:dur="2000" advTm="501"/>
    </mc:Choice>
    <mc:Fallback xmlns="">
      <p:transition spd="slow" advTm="501"/>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22935</TotalTime>
  <Words>1487</Words>
  <Application>Microsoft Macintosh PowerPoint</Application>
  <PresentationFormat>Widescreen</PresentationFormat>
  <Paragraphs>240</Paragraphs>
  <Slides>20</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Abadi MT Condensed Light</vt:lpstr>
      <vt:lpstr>AppleColorEmoji</vt:lpstr>
      <vt:lpstr>Arial</vt:lpstr>
      <vt:lpstr>Arial Narrow</vt:lpstr>
      <vt:lpstr>Calibri</vt:lpstr>
      <vt:lpstr>IBM Plex Sans</vt:lpstr>
      <vt:lpstr>OpenSansBold</vt:lpstr>
      <vt:lpstr>Office Theme</vt:lpstr>
      <vt:lpstr>Welcome to SIT737</vt:lpstr>
      <vt:lpstr>Welcome To Your First SIT737 class </vt:lpstr>
      <vt:lpstr>PowerPoint Presentation</vt:lpstr>
      <vt:lpstr>What will you learn?</vt:lpstr>
      <vt:lpstr>What will you learn?</vt:lpstr>
      <vt:lpstr>What will you learn?</vt:lpstr>
      <vt:lpstr>At the end of the course ….</vt:lpstr>
      <vt:lpstr>At the end of the course ….</vt:lpstr>
      <vt:lpstr>PowerPoint Presentation</vt:lpstr>
      <vt:lpstr>PowerPoint Presentation</vt:lpstr>
      <vt:lpstr>PowerPoint Presentation</vt:lpstr>
      <vt:lpstr>PowerPoint Presentation</vt:lpstr>
      <vt:lpstr>Plagiarism</vt:lpstr>
      <vt:lpstr>Plagiarism</vt:lpstr>
      <vt:lpstr>Let’s start – what is a web service?</vt:lpstr>
      <vt:lpstr>Google “What is a Web Service?”</vt:lpstr>
      <vt:lpstr>Engineers are 1 || 0</vt:lpstr>
      <vt:lpstr>As a user I want to ……</vt:lpstr>
      <vt:lpstr>Bring Tee to life!</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Management</dc:title>
  <dc:creator>ALESSIO Bonti</dc:creator>
  <cp:lastModifiedBy>Microsoft Office User</cp:lastModifiedBy>
  <cp:revision>154</cp:revision>
  <dcterms:created xsi:type="dcterms:W3CDTF">2017-08-29T01:18:09Z</dcterms:created>
  <dcterms:modified xsi:type="dcterms:W3CDTF">2018-03-01T01:47:50Z</dcterms:modified>
</cp:coreProperties>
</file>